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0058400" cy="10693400"/>
  <p:notesSz cx="10058400" cy="106934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324" autoAdjust="0"/>
    <p:restoredTop sz="94660"/>
  </p:normalViewPr>
  <p:slideViewPr>
    <p:cSldViewPr>
      <p:cViewPr>
        <p:scale>
          <a:sx n="75" d="100"/>
          <a:sy n="75" d="100"/>
        </p:scale>
        <p:origin x="3108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ihg.com/holidayinn/hotels/us/en/pattaya/pyxpa/hoteldetail/direction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inspector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mailto:contact@psinspector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inspector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mailto:contact@psinspector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inspector.com/" TargetMode="External"/><Relationship Id="rId2" Type="http://schemas.openxmlformats.org/officeDocument/2006/relationships/hyperlink" Target="mailto:contact@psinspector.co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inspector.com/" TargetMode="External"/><Relationship Id="rId2" Type="http://schemas.openxmlformats.org/officeDocument/2006/relationships/hyperlink" Target="mailto:contact@psinspector.co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www.psinspector.com/" TargetMode="External"/><Relationship Id="rId7" Type="http://schemas.openxmlformats.org/officeDocument/2006/relationships/image" Target="../media/image8.png"/><Relationship Id="rId2" Type="http://schemas.openxmlformats.org/officeDocument/2006/relationships/hyperlink" Target="mailto:contact@psinspector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inspector.com/" TargetMode="External"/><Relationship Id="rId2" Type="http://schemas.openxmlformats.org/officeDocument/2006/relationships/hyperlink" Target="mailto:contact@psinspector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://www.psinspector.com/" TargetMode="External"/><Relationship Id="rId7" Type="http://schemas.openxmlformats.org/officeDocument/2006/relationships/image" Target="../media/image13.jpeg"/><Relationship Id="rId2" Type="http://schemas.openxmlformats.org/officeDocument/2006/relationships/hyperlink" Target="mailto:contact@psinspector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3.jp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psinspector.com/" TargetMode="External"/><Relationship Id="rId7" Type="http://schemas.openxmlformats.org/officeDocument/2006/relationships/image" Target="../media/image17.jpeg"/><Relationship Id="rId2" Type="http://schemas.openxmlformats.org/officeDocument/2006/relationships/hyperlink" Target="mailto:contact@psinspector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://www.psinspector.com/" TargetMode="External"/><Relationship Id="rId7" Type="http://schemas.openxmlformats.org/officeDocument/2006/relationships/image" Target="../media/image20.jpeg"/><Relationship Id="rId2" Type="http://schemas.openxmlformats.org/officeDocument/2006/relationships/hyperlink" Target="mailto:contact@psinspector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3.jp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30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30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dirty="0">
                <a:latin typeface="Browallia New"/>
                <a:cs typeface="Browallia New"/>
              </a:rPr>
              <a:t>1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5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6712" y="1438402"/>
            <a:ext cx="64249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5" dirty="0">
                <a:latin typeface="Cordia New"/>
                <a:cs typeface="Cordia New"/>
              </a:rPr>
              <a:t>Performance</a:t>
            </a:r>
            <a:r>
              <a:rPr sz="4500" b="1" spc="-25" dirty="0">
                <a:latin typeface="Cordia New"/>
                <a:cs typeface="Cordia New"/>
              </a:rPr>
              <a:t> </a:t>
            </a:r>
            <a:r>
              <a:rPr sz="4500" b="1" spc="-5" dirty="0">
                <a:latin typeface="Cordia New"/>
                <a:cs typeface="Cordia New"/>
              </a:rPr>
              <a:t>Test</a:t>
            </a:r>
            <a:r>
              <a:rPr sz="4500" b="1" spc="-25" dirty="0">
                <a:latin typeface="Cordia New"/>
                <a:cs typeface="Cordia New"/>
              </a:rPr>
              <a:t> </a:t>
            </a:r>
            <a:r>
              <a:rPr sz="4500" b="1" dirty="0">
                <a:latin typeface="Cordia New"/>
                <a:cs typeface="Cordia New"/>
              </a:rPr>
              <a:t>of</a:t>
            </a:r>
            <a:r>
              <a:rPr sz="4500" b="1" spc="-20" dirty="0">
                <a:latin typeface="Cordia New"/>
                <a:cs typeface="Cordia New"/>
              </a:rPr>
              <a:t> </a:t>
            </a:r>
            <a:r>
              <a:rPr sz="4500" b="1" spc="-5" dirty="0">
                <a:latin typeface="Cordia New"/>
                <a:cs typeface="Cordia New"/>
              </a:rPr>
              <a:t>Fire</a:t>
            </a:r>
            <a:r>
              <a:rPr sz="4500" b="1" spc="-40" dirty="0">
                <a:latin typeface="Cordia New"/>
                <a:cs typeface="Cordia New"/>
              </a:rPr>
              <a:t> </a:t>
            </a:r>
            <a:r>
              <a:rPr sz="4500" b="1" spc="-5" dirty="0">
                <a:latin typeface="Cordia New"/>
                <a:cs typeface="Cordia New"/>
              </a:rPr>
              <a:t>Extinguisher</a:t>
            </a:r>
            <a:endParaRPr sz="4500" dirty="0">
              <a:latin typeface="Cordia New"/>
              <a:cs typeface="Cordia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712" y="7119366"/>
            <a:ext cx="786130" cy="86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400" b="1" spc="-5" dirty="0">
                <a:latin typeface="Angsana New"/>
                <a:cs typeface="Angsana New"/>
              </a:rPr>
              <a:t>Project </a:t>
            </a:r>
            <a:r>
              <a:rPr sz="2400" b="1" dirty="0">
                <a:latin typeface="Angsana New"/>
                <a:cs typeface="Angsana New"/>
              </a:rPr>
              <a:t> </a:t>
            </a:r>
            <a:r>
              <a:rPr sz="2400" b="1" spc="-5" dirty="0">
                <a:latin typeface="Angsana New"/>
                <a:cs typeface="Angsana New"/>
              </a:rPr>
              <a:t>Locat</a:t>
            </a:r>
            <a:r>
              <a:rPr sz="2400" b="1" spc="5" dirty="0">
                <a:latin typeface="Angsana New"/>
                <a:cs typeface="Angsana New"/>
              </a:rPr>
              <a:t>i</a:t>
            </a:r>
            <a:r>
              <a:rPr sz="2400" b="1" spc="-5" dirty="0">
                <a:latin typeface="Angsana New"/>
                <a:cs typeface="Angsana New"/>
              </a:rPr>
              <a:t>on</a:t>
            </a:r>
            <a:endParaRPr sz="2400">
              <a:latin typeface="Angsana New"/>
              <a:cs typeface="Angsana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21" y="7119366"/>
            <a:ext cx="5006340" cy="128460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400" b="1" dirty="0">
                <a:latin typeface="Angsana New"/>
                <a:cs typeface="Angsana New"/>
              </a:rPr>
              <a:t>:</a:t>
            </a:r>
            <a:r>
              <a:rPr sz="2400" b="1" spc="380" dirty="0">
                <a:latin typeface="Angsana New"/>
                <a:cs typeface="Angsana New"/>
              </a:rPr>
              <a:t> </a:t>
            </a:r>
            <a:r>
              <a:rPr sz="2400" dirty="0">
                <a:latin typeface="Angsana New"/>
                <a:cs typeface="Angsana New"/>
              </a:rPr>
              <a:t>Holiday</a:t>
            </a:r>
            <a:r>
              <a:rPr sz="2400" spc="-10" dirty="0">
                <a:latin typeface="Angsana New"/>
                <a:cs typeface="Angsana New"/>
              </a:rPr>
              <a:t> </a:t>
            </a:r>
            <a:r>
              <a:rPr sz="2400" dirty="0">
                <a:latin typeface="Angsana New"/>
                <a:cs typeface="Angsana New"/>
              </a:rPr>
              <a:t>Inn</a:t>
            </a:r>
            <a:r>
              <a:rPr sz="2400" spc="-5" dirty="0">
                <a:latin typeface="Angsana New"/>
                <a:cs typeface="Angsana New"/>
              </a:rPr>
              <a:t> </a:t>
            </a:r>
            <a:r>
              <a:rPr sz="2400" spc="-10" dirty="0">
                <a:latin typeface="Angsana New"/>
                <a:cs typeface="Angsana New"/>
              </a:rPr>
              <a:t>Pattaya </a:t>
            </a:r>
            <a:r>
              <a:rPr sz="2400" spc="-5" dirty="0">
                <a:latin typeface="Angsana New"/>
                <a:cs typeface="Angsana New"/>
              </a:rPr>
              <a:t>(Bay</a:t>
            </a:r>
            <a:r>
              <a:rPr sz="2400" spc="-15" dirty="0">
                <a:latin typeface="Angsana New"/>
                <a:cs typeface="Angsana New"/>
              </a:rPr>
              <a:t> </a:t>
            </a:r>
            <a:r>
              <a:rPr sz="2400" spc="-5" dirty="0">
                <a:latin typeface="Angsana New"/>
                <a:cs typeface="Angsana New"/>
              </a:rPr>
              <a:t>Tower)</a:t>
            </a:r>
            <a:endParaRPr sz="2400" dirty="0">
              <a:latin typeface="Angsana New"/>
              <a:cs typeface="Angsana New"/>
            </a:endParaRPr>
          </a:p>
          <a:p>
            <a:pPr marL="192405" marR="5080" indent="-145415">
              <a:lnSpc>
                <a:spcPct val="113300"/>
              </a:lnSpc>
              <a:spcBef>
                <a:spcPts val="65"/>
              </a:spcBef>
            </a:pPr>
            <a:r>
              <a:rPr sz="2400" b="1" dirty="0">
                <a:latin typeface="Angsana New"/>
                <a:cs typeface="Angsana New"/>
              </a:rPr>
              <a:t>:</a:t>
            </a:r>
            <a:r>
              <a:rPr sz="2400" b="1" spc="390" dirty="0">
                <a:latin typeface="Angsana New"/>
                <a:cs typeface="Angsana New"/>
              </a:rPr>
              <a:t> </a:t>
            </a:r>
            <a:r>
              <a:rPr sz="2400" spc="-5" dirty="0">
                <a:latin typeface="Angsana New"/>
                <a:cs typeface="Angsana New"/>
                <a:hlinkClick r:id="rId2"/>
              </a:rPr>
              <a:t>463/68,463/99</a:t>
            </a:r>
            <a:r>
              <a:rPr sz="2400" spc="-10" dirty="0">
                <a:latin typeface="Angsana New"/>
                <a:cs typeface="Angsana New"/>
                <a:hlinkClick r:id="rId2"/>
              </a:rPr>
              <a:t> </a:t>
            </a:r>
            <a:r>
              <a:rPr sz="2400" spc="-5" dirty="0">
                <a:latin typeface="Angsana New"/>
                <a:cs typeface="Angsana New"/>
                <a:hlinkClick r:id="rId2"/>
              </a:rPr>
              <a:t>Pattaya Sai </a:t>
            </a:r>
            <a:r>
              <a:rPr sz="2400" dirty="0">
                <a:latin typeface="Angsana New"/>
                <a:cs typeface="Angsana New"/>
                <a:hlinkClick r:id="rId2"/>
              </a:rPr>
              <a:t>1</a:t>
            </a:r>
            <a:r>
              <a:rPr sz="2400" spc="-10" dirty="0">
                <a:latin typeface="Angsana New"/>
                <a:cs typeface="Angsana New"/>
                <a:hlinkClick r:id="rId2"/>
              </a:rPr>
              <a:t> </a:t>
            </a:r>
            <a:r>
              <a:rPr sz="2400" spc="-5" dirty="0">
                <a:latin typeface="Angsana New"/>
                <a:cs typeface="Angsana New"/>
                <a:hlinkClick r:id="rId2"/>
              </a:rPr>
              <a:t>Road, </a:t>
            </a:r>
            <a:r>
              <a:rPr sz="2400" spc="-10" dirty="0">
                <a:latin typeface="Angsana New"/>
                <a:cs typeface="Angsana New"/>
                <a:hlinkClick r:id="rId2"/>
              </a:rPr>
              <a:t>Nongprue</a:t>
            </a:r>
            <a:r>
              <a:rPr sz="2400" spc="10" dirty="0">
                <a:latin typeface="Angsana New"/>
                <a:cs typeface="Angsana New"/>
                <a:hlinkClick r:id="rId2"/>
              </a:rPr>
              <a:t> </a:t>
            </a:r>
            <a:r>
              <a:rPr sz="2400" spc="-5" dirty="0">
                <a:latin typeface="Angsana New"/>
                <a:cs typeface="Angsana New"/>
                <a:hlinkClick r:id="rId2"/>
              </a:rPr>
              <a:t>Banglamung, </a:t>
            </a:r>
            <a:r>
              <a:rPr sz="2400" spc="-380" dirty="0">
                <a:latin typeface="Angsana New"/>
                <a:cs typeface="Angsana New"/>
              </a:rPr>
              <a:t> </a:t>
            </a:r>
            <a:r>
              <a:rPr sz="2400" spc="-5" dirty="0">
                <a:latin typeface="Angsana New"/>
                <a:cs typeface="Angsana New"/>
                <a:hlinkClick r:id="rId2"/>
              </a:rPr>
              <a:t>Chonburi</a:t>
            </a:r>
            <a:r>
              <a:rPr sz="2400" spc="-5" dirty="0">
                <a:solidFill>
                  <a:srgbClr val="444444"/>
                </a:solidFill>
                <a:latin typeface="Angsana New"/>
                <a:cs typeface="Angsana New"/>
              </a:rPr>
              <a:t>,</a:t>
            </a:r>
            <a:r>
              <a:rPr sz="2400" spc="-10" dirty="0">
                <a:solidFill>
                  <a:srgbClr val="444444"/>
                </a:solidFill>
                <a:latin typeface="Angsana New"/>
                <a:cs typeface="Angsana New"/>
              </a:rPr>
              <a:t> </a:t>
            </a:r>
            <a:r>
              <a:rPr sz="2400" spc="-5" dirty="0">
                <a:latin typeface="Angsana New"/>
                <a:cs typeface="Angsana New"/>
                <a:hlinkClick r:id="rId2"/>
              </a:rPr>
              <a:t>Pattaya,</a:t>
            </a:r>
            <a:r>
              <a:rPr sz="2400" dirty="0">
                <a:latin typeface="Angsana New"/>
                <a:cs typeface="Angsana New"/>
                <a:hlinkClick r:id="rId2"/>
              </a:rPr>
              <a:t> </a:t>
            </a:r>
            <a:r>
              <a:rPr sz="2400" spc="-10" dirty="0">
                <a:latin typeface="Angsana New"/>
                <a:cs typeface="Angsana New"/>
                <a:hlinkClick r:id="rId2"/>
              </a:rPr>
              <a:t>20150</a:t>
            </a:r>
            <a:endParaRPr sz="2400" dirty="0">
              <a:latin typeface="Angsana New"/>
              <a:cs typeface="Angsana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6711" y="8375141"/>
            <a:ext cx="6335649" cy="859851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400" b="1" spc="-5" dirty="0">
                <a:latin typeface="Angsana New"/>
                <a:cs typeface="Angsana New"/>
              </a:rPr>
              <a:t>Inspection date</a:t>
            </a:r>
            <a:r>
              <a:rPr sz="2400" b="1" spc="-10" dirty="0">
                <a:latin typeface="Angsana New"/>
                <a:cs typeface="Angsana New"/>
              </a:rPr>
              <a:t> </a:t>
            </a:r>
            <a:r>
              <a:rPr sz="2400" b="1" dirty="0">
                <a:latin typeface="Angsana New"/>
                <a:cs typeface="Angsana New"/>
              </a:rPr>
              <a:t>:</a:t>
            </a:r>
            <a:r>
              <a:rPr sz="2400" b="1" spc="385" dirty="0">
                <a:latin typeface="Angsana New"/>
                <a:cs typeface="Angsana New"/>
              </a:rPr>
              <a:t> </a:t>
            </a:r>
            <a:r>
              <a:rPr lang="en-US" sz="2400" spc="385" dirty="0">
                <a:latin typeface="Angsana New" panose="02020603050405020304" pitchFamily="18" charset="-34"/>
                <a:cs typeface="Angsana New" panose="02020603050405020304" pitchFamily="18" charset="-34"/>
              </a:rPr>
              <a:t>7 April 2023</a:t>
            </a:r>
            <a:endParaRPr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  <a:tabLst>
                <a:tab pos="1383030" algn="l"/>
              </a:tabLst>
            </a:pPr>
            <a:r>
              <a:rPr sz="2400" b="1" dirty="0">
                <a:latin typeface="Angsana New"/>
                <a:cs typeface="Angsana New"/>
              </a:rPr>
              <a:t>Inspector	:</a:t>
            </a:r>
            <a:r>
              <a:rPr sz="2400" b="1" spc="375" dirty="0">
                <a:latin typeface="Angsana New"/>
                <a:cs typeface="Angsana New"/>
              </a:rPr>
              <a:t> </a:t>
            </a:r>
            <a:r>
              <a:rPr sz="2400" spc="-5" dirty="0">
                <a:latin typeface="Angsana New"/>
                <a:cs typeface="Angsana New"/>
              </a:rPr>
              <a:t>By</a:t>
            </a:r>
            <a:r>
              <a:rPr lang="th-TH" sz="2400" spc="-10" dirty="0">
                <a:latin typeface="Angsana New"/>
                <a:cs typeface="Angsana New"/>
              </a:rPr>
              <a:t> </a:t>
            </a:r>
            <a:r>
              <a:rPr lang="en-US" sz="2400" spc="-5" dirty="0">
                <a:latin typeface="Angsana New"/>
                <a:cs typeface="Angsana New"/>
              </a:rPr>
              <a:t>Do All Architect And Engineering Ltd.</a:t>
            </a:r>
            <a:endParaRPr sz="2400" dirty="0">
              <a:latin typeface="Angsana New"/>
              <a:cs typeface="Angsana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7700" y="2656204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>
                <a:moveTo>
                  <a:pt x="0" y="0"/>
                </a:moveTo>
                <a:lnTo>
                  <a:pt x="65722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7700" y="6879590"/>
            <a:ext cx="6572250" cy="0"/>
          </a:xfrm>
          <a:custGeom>
            <a:avLst/>
            <a:gdLst/>
            <a:ahLst/>
            <a:cxnLst/>
            <a:rect l="l" t="t" r="r" b="b"/>
            <a:pathLst>
              <a:path w="6572250">
                <a:moveTo>
                  <a:pt x="0" y="0"/>
                </a:moveTo>
                <a:lnTo>
                  <a:pt x="657225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1B9F4BC1-8AA5-1A1A-8A55-9243F419FA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1817" y="2082492"/>
            <a:ext cx="4024016" cy="540000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D4EC92AE-5EB3-4CE9-A7D9-0D2C43F2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30" y="427736"/>
            <a:ext cx="6806565" cy="801493"/>
          </a:xfrm>
        </p:spPr>
        <p:txBody>
          <a:bodyPr/>
          <a:lstStyle/>
          <a:p>
            <a:endParaRPr lang="th-TH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AED964-AFBC-43AE-B226-34D95427D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-1069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711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880" y="269240"/>
            <a:ext cx="224472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ahoma"/>
                <a:cs typeface="Tahoma"/>
              </a:rPr>
              <a:t>P.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GRAND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GROUP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LTD.,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PART.</a:t>
            </a:r>
            <a:endParaRPr sz="1200">
              <a:latin typeface="Tahoma"/>
              <a:cs typeface="Tahoma"/>
            </a:endParaRPr>
          </a:p>
          <a:p>
            <a:pPr marL="33655" marR="2286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Tahoma"/>
                <a:cs typeface="Tahoma"/>
              </a:rPr>
              <a:t>2/85 Soi </a:t>
            </a:r>
            <a:r>
              <a:rPr sz="900" spc="-5" dirty="0">
                <a:latin typeface="Tahoma"/>
                <a:cs typeface="Tahoma"/>
              </a:rPr>
              <a:t>Banhkhuntien </a:t>
            </a:r>
            <a:r>
              <a:rPr sz="900" dirty="0">
                <a:latin typeface="Tahoma"/>
                <a:cs typeface="Tahoma"/>
              </a:rPr>
              <a:t>16</a:t>
            </a:r>
            <a:r>
              <a:rPr sz="900" i="1" dirty="0">
                <a:latin typeface="Tahoma"/>
                <a:cs typeface="Tahoma"/>
              </a:rPr>
              <a:t>, </a:t>
            </a:r>
            <a:r>
              <a:rPr sz="900" spc="-5" dirty="0">
                <a:latin typeface="Tahoma"/>
                <a:cs typeface="Tahoma"/>
              </a:rPr>
              <a:t>Samaedum</a:t>
            </a:r>
            <a:r>
              <a:rPr sz="900" i="1" spc="-5" dirty="0">
                <a:latin typeface="Tahoma"/>
                <a:cs typeface="Tahoma"/>
              </a:rPr>
              <a:t>, </a:t>
            </a:r>
            <a:r>
              <a:rPr sz="900" i="1" spc="-27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Bangkhuntien</a:t>
            </a:r>
            <a:r>
              <a:rPr sz="900" i="1" spc="-5" dirty="0">
                <a:latin typeface="Tahoma"/>
                <a:cs typeface="Tahoma"/>
              </a:rPr>
              <a:t>,</a:t>
            </a:r>
            <a:r>
              <a:rPr sz="900" i="1" spc="-1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Bangkok</a:t>
            </a:r>
            <a:endParaRPr sz="900">
              <a:latin typeface="Tahoma"/>
              <a:cs typeface="Tahoma"/>
            </a:endParaRPr>
          </a:p>
          <a:p>
            <a:pPr marL="47625" marR="577850" indent="-35560">
              <a:lnSpc>
                <a:spcPts val="1090"/>
              </a:lnSpc>
              <a:spcBef>
                <a:spcPts val="40"/>
              </a:spcBef>
            </a:pPr>
            <a:r>
              <a:rPr sz="900" spc="-5" dirty="0">
                <a:latin typeface="Tahoma"/>
                <a:cs typeface="Tahoma"/>
              </a:rPr>
              <a:t>Tel. 02-451-0921, </a:t>
            </a:r>
            <a:r>
              <a:rPr sz="900" dirty="0">
                <a:latin typeface="Tahoma"/>
                <a:cs typeface="Tahoma"/>
              </a:rPr>
              <a:t>081-839-3461 </a:t>
            </a:r>
            <a:r>
              <a:rPr sz="900" spc="-2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Fax.02-451-0922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ts val="1045"/>
              </a:lnSpc>
            </a:pPr>
            <a:r>
              <a:rPr sz="900" spc="-5" dirty="0">
                <a:latin typeface="Tahoma"/>
                <a:cs typeface="Tahoma"/>
                <a:hlinkClick r:id="rId2"/>
              </a:rPr>
              <a:t>contact@psinspector.com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Tahoma"/>
                <a:cs typeface="Tahoma"/>
                <a:hlinkClick r:id="rId3"/>
              </a:rPr>
              <a:t>www.psinspector.com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109" y="471931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Ma</a:t>
            </a:r>
            <a:r>
              <a:rPr sz="1000" b="1" spc="-5" dirty="0">
                <a:latin typeface="Tahoma"/>
                <a:cs typeface="Tahoma"/>
              </a:rPr>
              <a:t>na</a:t>
            </a:r>
            <a:r>
              <a:rPr sz="1000" b="1" spc="-10" dirty="0">
                <a:latin typeface="Tahoma"/>
                <a:cs typeface="Tahoma"/>
              </a:rPr>
              <a:t>g</a:t>
            </a:r>
            <a:r>
              <a:rPr sz="1000" b="1" dirty="0">
                <a:latin typeface="Tahoma"/>
                <a:cs typeface="Tahoma"/>
              </a:rPr>
              <a:t>i</a:t>
            </a:r>
            <a:r>
              <a:rPr sz="1000" b="1" spc="-10" dirty="0">
                <a:latin typeface="Tahoma"/>
                <a:cs typeface="Tahoma"/>
              </a:rPr>
              <a:t>n</a:t>
            </a:r>
            <a:r>
              <a:rPr sz="1000" b="1" spc="-5" dirty="0">
                <a:latin typeface="Tahoma"/>
                <a:cs typeface="Tahoma"/>
              </a:rPr>
              <a:t>g</a:t>
            </a:r>
            <a:r>
              <a:rPr sz="1000" b="1" spc="-10" dirty="0">
                <a:latin typeface="Tahoma"/>
                <a:cs typeface="Tahoma"/>
              </a:rPr>
              <a:t> </a:t>
            </a:r>
            <a:r>
              <a:rPr sz="1000" b="1" spc="5" dirty="0">
                <a:latin typeface="Tahoma"/>
                <a:cs typeface="Tahoma"/>
              </a:rPr>
              <a:t>D</a:t>
            </a:r>
            <a:r>
              <a:rPr sz="1000" b="1" spc="-5" dirty="0">
                <a:latin typeface="Tahoma"/>
                <a:cs typeface="Tahoma"/>
              </a:rPr>
              <a:t>ir</a:t>
            </a:r>
            <a:r>
              <a:rPr sz="1000" b="1" spc="-10" dirty="0">
                <a:latin typeface="Tahoma"/>
                <a:cs typeface="Tahoma"/>
              </a:rPr>
              <a:t>e</a:t>
            </a:r>
            <a:r>
              <a:rPr sz="1000" b="1" spc="5" dirty="0">
                <a:latin typeface="Tahoma"/>
                <a:cs typeface="Tahoma"/>
              </a:rPr>
              <a:t>c</a:t>
            </a:r>
            <a:r>
              <a:rPr sz="1000" b="1" spc="-15" dirty="0">
                <a:latin typeface="Tahoma"/>
                <a:cs typeface="Tahoma"/>
              </a:rPr>
              <a:t>t</a:t>
            </a:r>
            <a:r>
              <a:rPr sz="1000" b="1" spc="-10" dirty="0">
                <a:latin typeface="Tahoma"/>
                <a:cs typeface="Tahoma"/>
              </a:rPr>
              <a:t>o</a:t>
            </a:r>
            <a:r>
              <a:rPr sz="1000" b="1" dirty="0">
                <a:latin typeface="Tahoma"/>
                <a:cs typeface="Tahoma"/>
              </a:rPr>
              <a:t>r</a:t>
            </a:r>
            <a:r>
              <a:rPr sz="1000" b="1" spc="-5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Tahoma"/>
                <a:cs typeface="Tahoma"/>
              </a:rPr>
              <a:t>Montre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109" y="930910"/>
            <a:ext cx="1243965" cy="33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Executive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Director: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Tahoma"/>
                <a:cs typeface="Tahoma"/>
              </a:rPr>
              <a:t>Piya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150" y="66674"/>
            <a:ext cx="1714500" cy="4476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6712" y="1595983"/>
            <a:ext cx="6537959" cy="175133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latin typeface="Cordia New"/>
                <a:cs typeface="Cordia New"/>
              </a:rPr>
              <a:t>(9)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HMIS label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-5" dirty="0">
                <a:latin typeface="Cordia New"/>
                <a:cs typeface="Cordia New"/>
              </a:rPr>
              <a:t> place</a:t>
            </a:r>
            <a:endParaRPr sz="1400">
              <a:latin typeface="Cordia New"/>
              <a:cs typeface="Cordia New"/>
            </a:endParaRPr>
          </a:p>
          <a:p>
            <a:pPr marL="305435" lvl="2" indent="-293370">
              <a:lnSpc>
                <a:spcPct val="100000"/>
              </a:lnSpc>
              <a:spcBef>
                <a:spcPts val="265"/>
              </a:spcBef>
              <a:buAutoNum type="arabicPeriod" startAt="3"/>
              <a:tabLst>
                <a:tab pos="306070" algn="l"/>
              </a:tabLst>
            </a:pPr>
            <a:r>
              <a:rPr sz="1400" spc="-5" dirty="0">
                <a:latin typeface="Cordia New"/>
                <a:cs typeface="Cordia New"/>
              </a:rPr>
              <a:t>Corrective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Action.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When</a:t>
            </a:r>
            <a:r>
              <a:rPr sz="1400" dirty="0">
                <a:latin typeface="Cordia New"/>
                <a:cs typeface="Cordia New"/>
              </a:rPr>
              <a:t> an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inspection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or any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endParaRPr sz="1400">
              <a:latin typeface="Cordia New"/>
              <a:cs typeface="Cordia New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Cordia New"/>
                <a:cs typeface="Cordia New"/>
              </a:rPr>
              <a:t>reveals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deficiency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conditions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listed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6.2.2,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immediate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corrective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action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shall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taken.</a:t>
            </a:r>
            <a:endParaRPr sz="1400">
              <a:latin typeface="Cordia New"/>
              <a:cs typeface="Cordia New"/>
            </a:endParaRPr>
          </a:p>
          <a:p>
            <a:pPr marL="403225" lvl="3" indent="-391160">
              <a:lnSpc>
                <a:spcPct val="100000"/>
              </a:lnSpc>
              <a:spcBef>
                <a:spcPts val="250"/>
              </a:spcBef>
              <a:buAutoNum type="arabicPeriod"/>
              <a:tabLst>
                <a:tab pos="403860" algn="l"/>
              </a:tabLst>
            </a:pPr>
            <a:r>
              <a:rPr sz="1400" spc="-5" dirty="0">
                <a:latin typeface="Cordia New"/>
                <a:cs typeface="Cordia New"/>
              </a:rPr>
              <a:t>Rechargeable </a:t>
            </a:r>
            <a:r>
              <a:rPr sz="1400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Extinguishers.</a:t>
            </a:r>
            <a:r>
              <a:rPr sz="1400" dirty="0">
                <a:latin typeface="Cordia New"/>
                <a:cs typeface="Cordia New"/>
              </a:rPr>
              <a:t> When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inspection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rechargeable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reveals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defi</a:t>
            </a:r>
            <a:r>
              <a:rPr sz="1400" i="1" spc="-5" dirty="0">
                <a:latin typeface="Cordia New"/>
                <a:cs typeface="Cordia New"/>
              </a:rPr>
              <a:t>ciency</a:t>
            </a:r>
            <a:endParaRPr sz="1400">
              <a:latin typeface="Cordia New"/>
              <a:cs typeface="Cordia New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-5" dirty="0">
                <a:latin typeface="Cordia New"/>
                <a:cs typeface="Cordia New"/>
              </a:rPr>
              <a:t>the conditions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listed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6.2.2(3),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(4),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(5),(6),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(7),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(8),</a:t>
            </a:r>
            <a:r>
              <a:rPr sz="1400" dirty="0">
                <a:latin typeface="Cordia New"/>
                <a:cs typeface="Cordia New"/>
              </a:rPr>
              <a:t> it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shall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subjected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applicable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maintenance</a:t>
            </a:r>
            <a:r>
              <a:rPr sz="1400" spc="3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procedures.</a:t>
            </a:r>
            <a:endParaRPr sz="1400">
              <a:latin typeface="Cordia New"/>
              <a:cs typeface="Cordia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latin typeface="Cordia New"/>
                <a:cs typeface="Cordia New"/>
              </a:rPr>
              <a:t>6.2.4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Inspection Recordkeeping.</a:t>
            </a:r>
            <a:endParaRPr sz="1400">
              <a:latin typeface="Cordia New"/>
              <a:cs typeface="Cordia New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latin typeface="Cordia New"/>
                <a:cs typeface="Cordia New"/>
              </a:rPr>
              <a:t>*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cleaning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paste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sticker</a:t>
            </a:r>
            <a:endParaRPr sz="1400">
              <a:latin typeface="Cordia New"/>
              <a:cs typeface="Cordia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712" y="6032982"/>
            <a:ext cx="6397625" cy="32067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400" b="1" dirty="0">
                <a:latin typeface="Cordia New"/>
                <a:cs typeface="Cordia New"/>
              </a:rPr>
              <a:t>6.4</a:t>
            </a:r>
            <a:r>
              <a:rPr sz="1400" b="1" spc="-25" dirty="0">
                <a:latin typeface="Cordia New"/>
                <a:cs typeface="Cordia New"/>
              </a:rPr>
              <a:t> </a:t>
            </a:r>
            <a:r>
              <a:rPr sz="1400" b="1" spc="-5" dirty="0">
                <a:latin typeface="Cordia New"/>
                <a:cs typeface="Cordia New"/>
              </a:rPr>
              <a:t>Recharging.</a:t>
            </a:r>
            <a:endParaRPr sz="1400" dirty="0">
              <a:latin typeface="Cordia New"/>
              <a:cs typeface="Cordia New"/>
            </a:endParaRPr>
          </a:p>
          <a:p>
            <a:pPr marL="12700" marR="278765" lvl="3">
              <a:lnSpc>
                <a:spcPts val="1939"/>
              </a:lnSpc>
              <a:spcBef>
                <a:spcPts val="15"/>
              </a:spcBef>
              <a:buSzPct val="92857"/>
              <a:buAutoNum type="arabicPeriod" startAt="2"/>
              <a:tabLst>
                <a:tab pos="371475" algn="l"/>
              </a:tabLst>
            </a:pPr>
            <a:r>
              <a:rPr sz="1400" dirty="0">
                <a:latin typeface="Cordia New"/>
                <a:cs typeface="Cordia New"/>
              </a:rPr>
              <a:t>*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V\'hen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performing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recharging,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recommendations</a:t>
            </a:r>
            <a:r>
              <a:rPr sz="1400" spc="2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me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manufacturer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shall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followed.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(For</a:t>
            </a:r>
            <a:r>
              <a:rPr sz="1400" i="1" spc="15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recharge </a:t>
            </a:r>
            <a:r>
              <a:rPr sz="1400" i="1" spc="-295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chemicals, see </a:t>
            </a:r>
            <a:r>
              <a:rPr sz="1400" spc="-5" dirty="0">
                <a:latin typeface="Cordia New"/>
                <a:cs typeface="Cordia New"/>
              </a:rPr>
              <a:t>6.4.3. </a:t>
            </a:r>
            <a:r>
              <a:rPr sz="1400" i="1" spc="-5" dirty="0">
                <a:latin typeface="Cordia New"/>
                <a:cs typeface="Cordia New"/>
              </a:rPr>
              <a:t>J.)</a:t>
            </a:r>
            <a:endParaRPr sz="1400" dirty="0">
              <a:latin typeface="Cordia New"/>
              <a:cs typeface="Cordia New"/>
            </a:endParaRPr>
          </a:p>
          <a:p>
            <a:pPr marL="370840" lvl="3" indent="-358775">
              <a:lnSpc>
                <a:spcPct val="100000"/>
              </a:lnSpc>
              <a:spcBef>
                <a:spcPts val="150"/>
              </a:spcBef>
              <a:buSzPct val="92857"/>
              <a:buAutoNum type="arabicPeriod" startAt="2"/>
              <a:tabLst>
                <a:tab pos="371475" algn="l"/>
              </a:tabLst>
            </a:pPr>
            <a:r>
              <a:rPr sz="1400" dirty="0">
                <a:latin typeface="Cordia New"/>
                <a:cs typeface="Cordia New"/>
              </a:rPr>
              <a:t>*</a:t>
            </a:r>
            <a:r>
              <a:rPr sz="1400" spc="-5" dirty="0">
                <a:latin typeface="Cordia New"/>
                <a:cs typeface="Cordia New"/>
              </a:rPr>
              <a:t> 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amount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-5" dirty="0">
                <a:latin typeface="Cordia New"/>
                <a:cs typeface="Cordia New"/>
              </a:rPr>
              <a:t>recharge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agent </a:t>
            </a:r>
            <a:r>
              <a:rPr sz="1400" spc="-5" dirty="0">
                <a:latin typeface="Cordia New"/>
                <a:cs typeface="Cordia New"/>
              </a:rPr>
              <a:t>shall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verified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weighing. 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recharged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gross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weight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shall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same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endParaRPr sz="1400" dirty="0">
              <a:latin typeface="Cordia New"/>
              <a:cs typeface="Cordia New"/>
            </a:endParaRPr>
          </a:p>
          <a:p>
            <a:pPr marL="12700" marR="253365" algn="just">
              <a:lnSpc>
                <a:spcPct val="115700"/>
              </a:lnSpc>
              <a:spcBef>
                <a:spcPts val="5"/>
              </a:spcBef>
            </a:pPr>
            <a:r>
              <a:rPr sz="1400" dirty="0">
                <a:latin typeface="Cordia New"/>
                <a:cs typeface="Cordia New"/>
              </a:rPr>
              <a:t>gross </a:t>
            </a:r>
            <a:r>
              <a:rPr sz="1400" spc="-5" dirty="0">
                <a:latin typeface="Cordia New"/>
                <a:cs typeface="Cordia New"/>
              </a:rPr>
              <a:t>weight that </a:t>
            </a:r>
            <a:r>
              <a:rPr sz="1400" dirty="0">
                <a:latin typeface="Cordia New"/>
                <a:cs typeface="Cordia New"/>
              </a:rPr>
              <a:t>is </a:t>
            </a:r>
            <a:r>
              <a:rPr sz="1400" spc="-5" dirty="0">
                <a:latin typeface="Cordia New"/>
                <a:cs typeface="Cordia New"/>
              </a:rPr>
              <a:t>marked </a:t>
            </a:r>
            <a:r>
              <a:rPr sz="1400" spc="-10" dirty="0">
                <a:latin typeface="Cordia New"/>
                <a:cs typeface="Cordia New"/>
              </a:rPr>
              <a:t>on </a:t>
            </a:r>
            <a:r>
              <a:rPr sz="1400" dirty="0">
                <a:latin typeface="Cordia New"/>
                <a:cs typeface="Cordia New"/>
              </a:rPr>
              <a:t>me </a:t>
            </a:r>
            <a:r>
              <a:rPr sz="1400" spc="-5" dirty="0">
                <a:latin typeface="Cordia New"/>
                <a:cs typeface="Cordia New"/>
              </a:rPr>
              <a:t>label. For those fire extinguishers that do not </a:t>
            </a:r>
            <a:r>
              <a:rPr sz="1400" dirty="0">
                <a:latin typeface="Cordia New"/>
                <a:cs typeface="Cordia New"/>
              </a:rPr>
              <a:t>have </a:t>
            </a:r>
            <a:r>
              <a:rPr sz="1400" spc="-5" dirty="0">
                <a:latin typeface="Cordia New"/>
                <a:cs typeface="Cordia New"/>
              </a:rPr>
              <a:t>the gross weight marked </a:t>
            </a:r>
            <a:r>
              <a:rPr sz="1400" dirty="0">
                <a:latin typeface="Cordia New"/>
                <a:cs typeface="Cordia New"/>
              </a:rPr>
              <a:t>on </a:t>
            </a:r>
            <a:r>
              <a:rPr sz="1400" spc="-5" dirty="0">
                <a:latin typeface="Cordia New"/>
                <a:cs typeface="Cordia New"/>
              </a:rPr>
              <a:t>the </a:t>
            </a:r>
            <a:r>
              <a:rPr sz="1400" dirty="0">
                <a:latin typeface="Cordia New"/>
                <a:cs typeface="Cordia New"/>
              </a:rPr>
              <a:t> label. a </a:t>
            </a:r>
            <a:r>
              <a:rPr sz="1400" spc="-5" dirty="0">
                <a:latin typeface="Cordia New"/>
                <a:cs typeface="Cordia New"/>
              </a:rPr>
              <a:t>permanent </a:t>
            </a:r>
            <a:r>
              <a:rPr sz="1400" dirty="0">
                <a:latin typeface="Cordia New"/>
                <a:cs typeface="Cordia New"/>
              </a:rPr>
              <a:t>label </a:t>
            </a:r>
            <a:r>
              <a:rPr sz="1400" spc="-5" dirty="0">
                <a:latin typeface="Cordia New"/>
                <a:cs typeface="Cordia New"/>
              </a:rPr>
              <a:t>that indicates the gross weight </a:t>
            </a:r>
            <a:r>
              <a:rPr sz="1400" dirty="0">
                <a:latin typeface="Cordia New"/>
                <a:cs typeface="Cordia New"/>
              </a:rPr>
              <a:t>shall </a:t>
            </a:r>
            <a:r>
              <a:rPr sz="1400" spc="-5" dirty="0">
                <a:latin typeface="Cordia New"/>
                <a:cs typeface="Cordia New"/>
              </a:rPr>
              <a:t>be affixed to </a:t>
            </a:r>
            <a:r>
              <a:rPr sz="1400" spc="-10" dirty="0">
                <a:latin typeface="Cordia New"/>
                <a:cs typeface="Cordia New"/>
              </a:rPr>
              <a:t>the </a:t>
            </a:r>
            <a:r>
              <a:rPr sz="1400" spc="-5" dirty="0">
                <a:latin typeface="Cordia New"/>
                <a:cs typeface="Cordia New"/>
              </a:rPr>
              <a:t>cylinder. </a:t>
            </a:r>
            <a:r>
              <a:rPr sz="1400" dirty="0">
                <a:latin typeface="Cordia New"/>
                <a:cs typeface="Cordia New"/>
              </a:rPr>
              <a:t>The </a:t>
            </a:r>
            <a:r>
              <a:rPr sz="1400" spc="-5" dirty="0">
                <a:latin typeface="Cordia New"/>
                <a:cs typeface="Cordia New"/>
              </a:rPr>
              <a:t>label containing </a:t>
            </a:r>
            <a:r>
              <a:rPr sz="1400" spc="-10" dirty="0">
                <a:latin typeface="Cordia New"/>
                <a:cs typeface="Cordia New"/>
              </a:rPr>
              <a:t>the </a:t>
            </a:r>
            <a:r>
              <a:rPr sz="1400" spc="-5" dirty="0">
                <a:latin typeface="Cordia New"/>
                <a:cs typeface="Cordia New"/>
              </a:rPr>
              <a:t>gross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weight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shall</a:t>
            </a:r>
            <a:r>
              <a:rPr sz="1400" spc="-5" dirty="0">
                <a:latin typeface="Cordia New"/>
                <a:cs typeface="Cordia New"/>
              </a:rPr>
              <a:t> be</a:t>
            </a:r>
            <a:r>
              <a:rPr sz="1400" dirty="0">
                <a:latin typeface="Cordia New"/>
                <a:cs typeface="Cordia New"/>
              </a:rPr>
              <a:t> a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durable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material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 </a:t>
            </a:r>
            <a:r>
              <a:rPr sz="1400" spc="-5" dirty="0">
                <a:latin typeface="Cordia New"/>
                <a:cs typeface="Cordia New"/>
              </a:rPr>
              <a:t>pressure-sensitive. Self-destruct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type.</a:t>
            </a:r>
            <a:endParaRPr sz="1400" dirty="0">
              <a:latin typeface="Cordia New"/>
              <a:cs typeface="Cordia New"/>
            </a:endParaRPr>
          </a:p>
          <a:p>
            <a:pPr marL="12700" marR="8890" lvl="3">
              <a:lnSpc>
                <a:spcPts val="1939"/>
              </a:lnSpc>
              <a:spcBef>
                <a:spcPts val="100"/>
              </a:spcBef>
              <a:buSzPct val="92857"/>
              <a:buAutoNum type="arabicPeriod" startAt="4"/>
              <a:tabLst>
                <a:tab pos="403860" algn="l"/>
              </a:tabLst>
            </a:pPr>
            <a:r>
              <a:rPr sz="1400" spc="-5" dirty="0">
                <a:latin typeface="Cordia New"/>
                <a:cs typeface="Cordia New"/>
              </a:rPr>
              <a:t>Conversion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-5" dirty="0">
                <a:latin typeface="Cordia New"/>
                <a:cs typeface="Cordia New"/>
              </a:rPr>
              <a:t> Fire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.Extinguisher </a:t>
            </a:r>
            <a:r>
              <a:rPr sz="1400" dirty="0">
                <a:latin typeface="Cordia New"/>
                <a:cs typeface="Cordia New"/>
              </a:rPr>
              <a:t>Types.</a:t>
            </a:r>
            <a:r>
              <a:rPr sz="1400" spc="-5" dirty="0">
                <a:latin typeface="Cordia New"/>
                <a:cs typeface="Cordia New"/>
              </a:rPr>
              <a:t> No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shall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converted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one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type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LO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another,</a:t>
            </a:r>
            <a:r>
              <a:rPr sz="1400" spc="-5" dirty="0">
                <a:latin typeface="Cordia New"/>
                <a:cs typeface="Cordia New"/>
              </a:rPr>
              <a:t> nor</a:t>
            </a:r>
            <a:r>
              <a:rPr sz="1400" dirty="0">
                <a:latin typeface="Cordia New"/>
                <a:cs typeface="Cordia New"/>
              </a:rPr>
              <a:t> shall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any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converted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use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different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type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of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extinguishing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agent.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shall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not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used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 </a:t>
            </a:r>
            <a:r>
              <a:rPr sz="1400" dirty="0">
                <a:latin typeface="Cordia New"/>
                <a:cs typeface="Cordia New"/>
              </a:rPr>
              <a:t> any</a:t>
            </a:r>
            <a:r>
              <a:rPr sz="1400" spc="-5" dirty="0">
                <a:latin typeface="Cordia New"/>
                <a:cs typeface="Cordia New"/>
              </a:rPr>
              <a:t> other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purpose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of </a:t>
            </a:r>
            <a:r>
              <a:rPr sz="1400" dirty="0">
                <a:latin typeface="Cordia New"/>
                <a:cs typeface="Cordia New"/>
              </a:rPr>
              <a:t>a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extinguisher.</a:t>
            </a:r>
            <a:endParaRPr sz="1400" dirty="0">
              <a:latin typeface="Cordia New"/>
              <a:cs typeface="Cordia New"/>
            </a:endParaRPr>
          </a:p>
          <a:p>
            <a:pPr marL="12700" marR="2910840" lvl="3">
              <a:lnSpc>
                <a:spcPts val="1930"/>
              </a:lnSpc>
              <a:spcBef>
                <a:spcPts val="20"/>
              </a:spcBef>
              <a:buSzPct val="92857"/>
              <a:buAutoNum type="arabicPeriod" startAt="4"/>
              <a:tabLst>
                <a:tab pos="371475" algn="l"/>
              </a:tabLst>
            </a:pPr>
            <a:r>
              <a:rPr sz="1400" dirty="0">
                <a:latin typeface="Cordia New"/>
                <a:cs typeface="Cordia New"/>
              </a:rPr>
              <a:t>* Leak Test. </a:t>
            </a:r>
            <a:r>
              <a:rPr sz="1400" spc="-5" dirty="0">
                <a:latin typeface="Cordia New"/>
                <a:cs typeface="Cordia New"/>
              </a:rPr>
              <a:t>After recharging, </a:t>
            </a:r>
            <a:r>
              <a:rPr sz="1400" dirty="0">
                <a:latin typeface="Cordia New"/>
                <a:cs typeface="Cordia New"/>
              </a:rPr>
              <a:t>a </a:t>
            </a:r>
            <a:r>
              <a:rPr sz="1400" spc="-5" dirty="0">
                <a:latin typeface="Cordia New"/>
                <a:cs typeface="Cordia New"/>
              </a:rPr>
              <a:t>leak test </a:t>
            </a:r>
            <a:r>
              <a:rPr sz="1400" dirty="0">
                <a:latin typeface="Cordia New"/>
                <a:cs typeface="Cordia New"/>
              </a:rPr>
              <a:t>shall </a:t>
            </a:r>
            <a:r>
              <a:rPr sz="1400" spc="-5" dirty="0">
                <a:latin typeface="Cordia New"/>
                <a:cs typeface="Cordia New"/>
              </a:rPr>
              <a:t>be performed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stored-pressure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self-expelling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types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endParaRPr sz="1400" dirty="0">
              <a:latin typeface="Cordia New"/>
              <a:cs typeface="Cordia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400" spc="-5" dirty="0">
                <a:latin typeface="Cordia New"/>
                <a:cs typeface="Cordia New"/>
              </a:rPr>
              <a:t>extinguishers.</a:t>
            </a:r>
            <a:endParaRPr sz="1400" dirty="0">
              <a:latin typeface="Cordia New"/>
              <a:cs typeface="Cordia New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C6C798AA-FA1C-F928-060E-E5BE303233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3413532"/>
            <a:ext cx="3429000" cy="2524125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9739A6-C6F5-A4E0-4BFB-A70AE1729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8" y="3413532"/>
            <a:ext cx="3255001" cy="2524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C0B550-B00A-4911-A232-7A55A945A6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6847"/>
              </p:ext>
            </p:extLst>
          </p:nvPr>
        </p:nvGraphicFramePr>
        <p:xfrm>
          <a:off x="575563" y="1284907"/>
          <a:ext cx="6061708" cy="3841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02">
                  <a:extLst>
                    <a:ext uri="{9D8B030D-6E8A-4147-A177-3AD203B41FA5}">
                      <a16:colId xmlns:a16="http://schemas.microsoft.com/office/drawing/2014/main" val="317532832"/>
                    </a:ext>
                  </a:extLst>
                </a:gridCol>
                <a:gridCol w="3125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marL="128270">
                        <a:lnSpc>
                          <a:spcPts val="950"/>
                        </a:lnSpc>
                      </a:pPr>
                      <a:r>
                        <a:rPr sz="850" b="1" spc="15" dirty="0">
                          <a:latin typeface="Times New Roman"/>
                          <a:cs typeface="Times New Roman"/>
                        </a:rPr>
                        <a:t>HOTEL</a:t>
                      </a:r>
                      <a:r>
                        <a:rPr sz="85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b="1" spc="5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850" b="1" spc="1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b="1" spc="10" dirty="0">
                          <a:latin typeface="Times New Roman"/>
                          <a:cs typeface="Times New Roman"/>
                        </a:rPr>
                        <a:t>Holiday</a:t>
                      </a:r>
                      <a:r>
                        <a:rPr sz="8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b="1" spc="10" dirty="0">
                          <a:latin typeface="Times New Roman"/>
                          <a:cs typeface="Times New Roman"/>
                        </a:rPr>
                        <a:t>Inn</a:t>
                      </a:r>
                      <a:r>
                        <a:rPr sz="85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b="1" spc="10" dirty="0">
                          <a:latin typeface="Times New Roman"/>
                          <a:cs typeface="Times New Roman"/>
                        </a:rPr>
                        <a:t>Pattaya</a:t>
                      </a:r>
                      <a:endParaRPr sz="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895">
                <a:tc gridSpan="4"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50" spc="15" dirty="0">
                          <a:latin typeface="Times New Roman"/>
                          <a:cs typeface="Times New Roman"/>
                        </a:rPr>
                        <a:t>PORTABLE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 FIRE</a:t>
                      </a:r>
                      <a:r>
                        <a:rPr sz="850" spc="10" dirty="0">
                          <a:latin typeface="Times New Roman"/>
                          <a:cs typeface="Times New Roman"/>
                        </a:rPr>
                        <a:t> EXTINGUISHER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 / </a:t>
                      </a:r>
                      <a:r>
                        <a:rPr sz="850" spc="15" dirty="0">
                          <a:latin typeface="Times New Roman"/>
                          <a:cs typeface="Times New Roman"/>
                        </a:rPr>
                        <a:t>HOSE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15" dirty="0">
                          <a:latin typeface="Times New Roman"/>
                          <a:cs typeface="Times New Roman"/>
                        </a:rPr>
                        <a:t>REAL</a:t>
                      </a:r>
                      <a:r>
                        <a:rPr sz="8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15" dirty="0">
                          <a:latin typeface="Times New Roman"/>
                          <a:cs typeface="Times New Roman"/>
                        </a:rPr>
                        <a:t>CHECK</a:t>
                      </a:r>
                      <a:r>
                        <a:rPr sz="8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15" dirty="0">
                          <a:latin typeface="Times New Roman"/>
                          <a:cs typeface="Times New Roman"/>
                        </a:rPr>
                        <a:t>RECORD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15" dirty="0">
                          <a:latin typeface="Times New Roman"/>
                          <a:cs typeface="Times New Roman"/>
                        </a:rPr>
                        <a:t>SHEET</a:t>
                      </a:r>
                      <a:r>
                        <a:rPr sz="8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8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15" dirty="0">
                          <a:latin typeface="Times New Roman"/>
                          <a:cs typeface="Times New Roman"/>
                        </a:rPr>
                        <a:t>MONTHLY)</a:t>
                      </a:r>
                      <a:endParaRPr sz="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079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10">
                <a:tc gridSpan="2"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8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Fire</a:t>
                      </a:r>
                      <a:r>
                        <a:rPr sz="8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Extinguisher</a:t>
                      </a:r>
                      <a:endParaRPr sz="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46685" algn="r">
                        <a:lnSpc>
                          <a:spcPct val="100000"/>
                        </a:lnSpc>
                      </a:pPr>
                      <a:r>
                        <a:rPr sz="850" spc="15" dirty="0">
                          <a:latin typeface="Times New Roman"/>
                          <a:cs typeface="Times New Roman"/>
                        </a:rPr>
                        <a:t>64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lang="th-TH" sz="800">
                        <a:latin typeface="Times New Roman"/>
                        <a:cs typeface="Times New Roman"/>
                      </a:endParaRPr>
                    </a:p>
                    <a:p>
                      <a:pPr marR="146685" algn="r">
                        <a:lnSpc>
                          <a:spcPct val="100000"/>
                        </a:lnSpc>
                      </a:pPr>
                      <a:r>
                        <a:rPr lang="th-TH" sz="850" spc="15">
                          <a:latin typeface="Times New Roman"/>
                          <a:cs typeface="Times New Roman"/>
                        </a:rPr>
                        <a:t>64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850" spc="10" dirty="0">
                          <a:latin typeface="Times New Roman"/>
                          <a:cs typeface="Times New Roman"/>
                        </a:rPr>
                        <a:t>Units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595">
                <a:tc gridSpan="2"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50" spc="5" dirty="0">
                          <a:latin typeface="Times New Roman"/>
                          <a:cs typeface="Times New Roman"/>
                        </a:rPr>
                        <a:t>Useable</a:t>
                      </a:r>
                      <a:endParaRPr sz="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 hMerge="1"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50" spc="15" dirty="0">
                          <a:latin typeface="Times New Roman"/>
                          <a:cs typeface="Times New Roman"/>
                        </a:rPr>
                        <a:t>49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th-TH" sz="850" spc="15">
                          <a:latin typeface="Times New Roman"/>
                          <a:cs typeface="Times New Roman"/>
                        </a:rPr>
                        <a:t>49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50" spc="10" dirty="0">
                          <a:latin typeface="Times New Roman"/>
                          <a:cs typeface="Times New Roman"/>
                        </a:rPr>
                        <a:t>Units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595">
                <a:tc gridSpan="2"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50" spc="10" dirty="0">
                          <a:latin typeface="Times New Roman"/>
                          <a:cs typeface="Times New Roman"/>
                        </a:rPr>
                        <a:t>Anusable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 hMerge="1">
                  <a:txBody>
                    <a:bodyPr/>
                    <a:lstStyle/>
                    <a:p>
                      <a:pPr marR="17653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3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R="17653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th-TH" sz="850">
                          <a:latin typeface="Times New Roman"/>
                          <a:cs typeface="Times New Roman"/>
                        </a:rPr>
                        <a:t>3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50" spc="10" dirty="0">
                          <a:latin typeface="Times New Roman"/>
                          <a:cs typeface="Times New Roman"/>
                        </a:rPr>
                        <a:t>Units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505">
                <a:tc gridSpan="2"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50" spc="15" dirty="0"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sz="8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have</a:t>
                      </a:r>
                      <a:r>
                        <a:rPr sz="8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Fire</a:t>
                      </a:r>
                      <a:r>
                        <a:rPr sz="8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5" dirty="0">
                          <a:latin typeface="Times New Roman"/>
                          <a:cs typeface="Times New Roman"/>
                        </a:rPr>
                        <a:t>Extinguisher</a:t>
                      </a:r>
                      <a:endParaRPr sz="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 hMerge="1">
                  <a:txBody>
                    <a:bodyPr/>
                    <a:lstStyle/>
                    <a:p>
                      <a:pPr marR="17653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50" dirty="0">
                          <a:latin typeface="Times New Roman"/>
                          <a:cs typeface="Times New Roman"/>
                        </a:rPr>
                        <a:t>0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R="17653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th-TH" sz="850">
                          <a:latin typeface="Times New Roman"/>
                          <a:cs typeface="Times New Roman"/>
                        </a:rPr>
                        <a:t>0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850" spc="10" dirty="0">
                          <a:latin typeface="Times New Roman"/>
                          <a:cs typeface="Times New Roman"/>
                        </a:rPr>
                        <a:t>Units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372110">
                        <a:lnSpc>
                          <a:spcPts val="1490"/>
                        </a:lnSpc>
                      </a:pPr>
                      <a:r>
                        <a:rPr sz="1250" b="1" dirty="0">
                          <a:latin typeface="Cordia New"/>
                          <a:cs typeface="Cordia New"/>
                        </a:rPr>
                        <a:t>หลักเกณฑ์การให้</a:t>
                      </a:r>
                      <a:r>
                        <a:rPr sz="1250" b="1" spc="65" dirty="0">
                          <a:latin typeface="Cordia New"/>
                          <a:cs typeface="Cordia New"/>
                        </a:rPr>
                        <a:t> </a:t>
                      </a:r>
                      <a:r>
                        <a:rPr sz="1250" b="1" spc="15" dirty="0">
                          <a:latin typeface="Cordia New"/>
                          <a:cs typeface="Cordia New"/>
                        </a:rPr>
                        <a:t>NO</a:t>
                      </a:r>
                      <a:endParaRPr sz="1250" dirty="0">
                        <a:latin typeface="Cordia New"/>
                        <a:cs typeface="Cordia New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960">
                <a:tc gridSpan="4">
                  <a:txBody>
                    <a:bodyPr/>
                    <a:lstStyle/>
                    <a:p>
                      <a:pPr marL="400685">
                        <a:lnSpc>
                          <a:spcPts val="1385"/>
                        </a:lnSpc>
                      </a:pPr>
                      <a:r>
                        <a:rPr sz="1250" spc="-25" dirty="0">
                          <a:latin typeface="Cordia New"/>
                          <a:cs typeface="Cordia New"/>
                        </a:rPr>
                        <a:t>-</a:t>
                      </a:r>
                      <a:r>
                        <a:rPr sz="1250" spc="-25" dirty="0" err="1">
                          <a:latin typeface="Cordia New"/>
                          <a:cs typeface="Cordia New"/>
                        </a:rPr>
                        <a:t>พบปัญหาสนิม</a:t>
                      </a:r>
                      <a:r>
                        <a:rPr lang="th-TH" sz="1250" spc="-25" dirty="0">
                          <a:latin typeface="Cordia New"/>
                          <a:cs typeface="Cordia New"/>
                        </a:rPr>
                        <a:t>ตั้ง</a:t>
                      </a:r>
                      <a:r>
                        <a:rPr sz="1250" spc="10" dirty="0" err="1">
                          <a:latin typeface="Cordia New"/>
                          <a:cs typeface="Cordia New"/>
                        </a:rPr>
                        <a:t>แต่</a:t>
                      </a:r>
                      <a:r>
                        <a:rPr sz="1250" spc="35" dirty="0">
                          <a:latin typeface="Cordia New"/>
                          <a:cs typeface="Cordia New"/>
                        </a:rPr>
                        <a:t> </a:t>
                      </a:r>
                      <a:r>
                        <a:rPr sz="1250" spc="10" dirty="0">
                          <a:latin typeface="Cordia New"/>
                          <a:cs typeface="Cordia New"/>
                        </a:rPr>
                        <a:t>2</a:t>
                      </a:r>
                      <a:r>
                        <a:rPr lang="th-TH" sz="1250" spc="10" dirty="0">
                          <a:latin typeface="Cordia New"/>
                          <a:cs typeface="Cordia New"/>
                        </a:rPr>
                        <a:t> จุดขึ้นไปหรือสนิมรอบถัง</a:t>
                      </a:r>
                      <a:endParaRPr sz="1250" dirty="0">
                        <a:latin typeface="Cordia New"/>
                        <a:cs typeface="Cordia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401320">
                        <a:lnSpc>
                          <a:spcPts val="1390"/>
                        </a:lnSpc>
                      </a:pPr>
                      <a:r>
                        <a:rPr sz="1250" spc="5" dirty="0">
                          <a:latin typeface="Cordia New"/>
                          <a:cs typeface="Cordia New"/>
                        </a:rPr>
                        <a:t>-</a:t>
                      </a:r>
                      <a:r>
                        <a:rPr lang="th-TH" sz="1250" spc="5" dirty="0">
                          <a:latin typeface="Cordia New"/>
                          <a:cs typeface="Cordia New"/>
                        </a:rPr>
                        <a:t>อุปกรณ์ไม่ครบ</a:t>
                      </a:r>
                      <a:endParaRPr sz="1250" dirty="0">
                        <a:latin typeface="Cordia New"/>
                        <a:cs typeface="Cordia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401320">
                        <a:lnSpc>
                          <a:spcPts val="1390"/>
                        </a:lnSpc>
                      </a:pPr>
                      <a:r>
                        <a:rPr sz="1250" spc="5" dirty="0">
                          <a:latin typeface="Cordia New"/>
                          <a:cs typeface="Cordia New"/>
                        </a:rPr>
                        <a:t>-</a:t>
                      </a:r>
                      <a:r>
                        <a:rPr sz="1250" spc="-10" dirty="0">
                          <a:latin typeface="Cordia New"/>
                          <a:cs typeface="Cordia New"/>
                        </a:rPr>
                        <a:t> </a:t>
                      </a:r>
                      <a:r>
                        <a:rPr sz="1250" spc="-130" dirty="0" err="1">
                          <a:latin typeface="Cordia New"/>
                          <a:cs typeface="Cordia New"/>
                        </a:rPr>
                        <a:t>ไม</a:t>
                      </a:r>
                      <a:r>
                        <a:rPr lang="th-TH" sz="1250" spc="-130" dirty="0">
                          <a:latin typeface="Cordia New"/>
                          <a:cs typeface="Cordia New"/>
                        </a:rPr>
                        <a:t>่มี </a:t>
                      </a:r>
                      <a:r>
                        <a:rPr sz="1250" spc="10" dirty="0" err="1">
                          <a:latin typeface="Cordia New"/>
                          <a:cs typeface="Cordia New"/>
                        </a:rPr>
                        <a:t>มอก</a:t>
                      </a:r>
                      <a:r>
                        <a:rPr sz="1250" spc="10" dirty="0">
                          <a:latin typeface="Cordia New"/>
                          <a:cs typeface="Cordia New"/>
                        </a:rPr>
                        <a:t>.</a:t>
                      </a:r>
                      <a:r>
                        <a:rPr sz="1250" spc="-15" dirty="0">
                          <a:latin typeface="Cordia New"/>
                          <a:cs typeface="Cordia New"/>
                        </a:rPr>
                        <a:t> </a:t>
                      </a:r>
                      <a:r>
                        <a:rPr sz="1250" spc="-5" dirty="0">
                          <a:latin typeface="Cordia New"/>
                          <a:cs typeface="Cordia New"/>
                        </a:rPr>
                        <a:t>หรือ </a:t>
                      </a:r>
                      <a:r>
                        <a:rPr sz="1250" spc="10" dirty="0">
                          <a:latin typeface="Cordia New"/>
                          <a:cs typeface="Cordia New"/>
                        </a:rPr>
                        <a:t>UL</a:t>
                      </a:r>
                      <a:endParaRPr sz="1250" dirty="0">
                        <a:latin typeface="Cordia New"/>
                        <a:cs typeface="Cordia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401320">
                        <a:lnSpc>
                          <a:spcPts val="1390"/>
                        </a:lnSpc>
                      </a:pPr>
                      <a:r>
                        <a:rPr sz="1250" spc="5" dirty="0">
                          <a:latin typeface="Cordia New"/>
                          <a:cs typeface="Cordia New"/>
                        </a:rPr>
                        <a:t>-</a:t>
                      </a:r>
                      <a:r>
                        <a:rPr sz="1250" dirty="0">
                          <a:latin typeface="Cordia New"/>
                          <a:cs typeface="Cordia New"/>
                        </a:rPr>
                        <a:t> </a:t>
                      </a:r>
                      <a:r>
                        <a:rPr sz="1250" spc="-85" dirty="0" err="1">
                          <a:latin typeface="Cordia New"/>
                          <a:cs typeface="Cordia New"/>
                        </a:rPr>
                        <a:t>แรงด</a:t>
                      </a:r>
                      <a:r>
                        <a:rPr lang="th-TH" sz="1250" spc="-85" dirty="0" err="1">
                          <a:latin typeface="Cordia New"/>
                          <a:cs typeface="Cordia New"/>
                        </a:rPr>
                        <a:t>ัน</a:t>
                      </a:r>
                      <a:r>
                        <a:rPr lang="th-TH" sz="1250" spc="-85" dirty="0">
                          <a:latin typeface="Cordia New"/>
                          <a:cs typeface="Cordia New"/>
                        </a:rPr>
                        <a:t>น้ำหนัก</a:t>
                      </a:r>
                      <a:r>
                        <a:rPr sz="1250" dirty="0" err="1">
                          <a:latin typeface="Cordia New"/>
                          <a:cs typeface="Cordia New"/>
                        </a:rPr>
                        <a:t>ตกหรือเกิน</a:t>
                      </a:r>
                      <a:endParaRPr sz="1250" dirty="0">
                        <a:latin typeface="Cordia New"/>
                        <a:cs typeface="Cordia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401320">
                        <a:lnSpc>
                          <a:spcPts val="1405"/>
                        </a:lnSpc>
                      </a:pPr>
                      <a:r>
                        <a:rPr sz="1250" spc="5" dirty="0">
                          <a:latin typeface="Cordia New"/>
                          <a:cs typeface="Cordia New"/>
                        </a:rPr>
                        <a:t>-</a:t>
                      </a:r>
                      <a:r>
                        <a:rPr lang="th-TH" sz="1250" spc="5" dirty="0">
                          <a:latin typeface="Cordia New"/>
                          <a:cs typeface="Cordia New"/>
                        </a:rPr>
                        <a:t>น้ำหนักน้อยกว่าผู้ผลิตกำหนด</a:t>
                      </a:r>
                      <a:endParaRPr sz="1250" dirty="0">
                        <a:latin typeface="Cordia New"/>
                        <a:cs typeface="Cordia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R="125730" algn="r">
                        <a:lnSpc>
                          <a:spcPts val="1360"/>
                        </a:lnSpc>
                      </a:pPr>
                      <a:r>
                        <a:rPr sz="1250" b="1" dirty="0" err="1">
                          <a:latin typeface="Cordia New"/>
                          <a:cs typeface="Cordia New"/>
                        </a:rPr>
                        <a:t>รายการอ</a:t>
                      </a:r>
                      <a:r>
                        <a:rPr lang="th-TH" sz="1250" b="1" dirty="0" err="1">
                          <a:latin typeface="Cordia New"/>
                          <a:cs typeface="Cordia New"/>
                        </a:rPr>
                        <a:t>ื่</a:t>
                      </a:r>
                      <a:r>
                        <a:rPr sz="1250" b="1" dirty="0" err="1">
                          <a:latin typeface="Cordia New"/>
                          <a:cs typeface="Cordia New"/>
                        </a:rPr>
                        <a:t>นๆจะให้ลูกค้าพิจารณาครับ</a:t>
                      </a:r>
                      <a:endParaRPr sz="1250" dirty="0">
                        <a:latin typeface="Cordia New"/>
                        <a:cs typeface="Cordia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401320">
                        <a:lnSpc>
                          <a:spcPts val="1375"/>
                        </a:lnSpc>
                      </a:pPr>
                      <a:r>
                        <a:rPr sz="1250" spc="5" dirty="0">
                          <a:latin typeface="Cordia New"/>
                          <a:cs typeface="Cordia New"/>
                        </a:rPr>
                        <a:t>-</a:t>
                      </a:r>
                      <a:r>
                        <a:rPr sz="1250" spc="-30" dirty="0">
                          <a:latin typeface="Cordia New"/>
                          <a:cs typeface="Cordia New"/>
                        </a:rPr>
                        <a:t> </a:t>
                      </a:r>
                      <a:r>
                        <a:rPr sz="1250" spc="5" dirty="0">
                          <a:latin typeface="Cordia New"/>
                          <a:cs typeface="Cordia New"/>
                        </a:rPr>
                        <a:t>Fire</a:t>
                      </a:r>
                      <a:r>
                        <a:rPr sz="1250" spc="-20" dirty="0">
                          <a:latin typeface="Cordia New"/>
                          <a:cs typeface="Cordia New"/>
                        </a:rPr>
                        <a:t> </a:t>
                      </a:r>
                      <a:r>
                        <a:rPr sz="1250" spc="10" dirty="0">
                          <a:latin typeface="Cordia New"/>
                          <a:cs typeface="Cordia New"/>
                        </a:rPr>
                        <a:t>Rating</a:t>
                      </a:r>
                      <a:endParaRPr sz="1250">
                        <a:latin typeface="Cordia New"/>
                        <a:cs typeface="Cordia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marL="401320">
                        <a:lnSpc>
                          <a:spcPts val="1405"/>
                        </a:lnSpc>
                      </a:pPr>
                      <a:r>
                        <a:rPr sz="1250" spc="5" dirty="0">
                          <a:latin typeface="Cordia New"/>
                          <a:cs typeface="Cordia New"/>
                        </a:rPr>
                        <a:t>-</a:t>
                      </a:r>
                      <a:r>
                        <a:rPr sz="1250" spc="-20" dirty="0">
                          <a:latin typeface="Cordia New"/>
                          <a:cs typeface="Cordia New"/>
                        </a:rPr>
                        <a:t> </a:t>
                      </a:r>
                      <a:r>
                        <a:rPr sz="1250" spc="-95" dirty="0">
                          <a:latin typeface="Cordia New"/>
                          <a:cs typeface="Cordia New"/>
                        </a:rPr>
                        <a:t>สงิ่</a:t>
                      </a:r>
                      <a:r>
                        <a:rPr sz="1250" spc="5" dirty="0">
                          <a:latin typeface="Cordia New"/>
                          <a:cs typeface="Cordia New"/>
                        </a:rPr>
                        <a:t> กีดขวาง</a:t>
                      </a:r>
                      <a:endParaRPr sz="1250" dirty="0">
                        <a:latin typeface="Cordia New"/>
                        <a:cs typeface="Cordia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52299"/>
              </p:ext>
            </p:extLst>
          </p:nvPr>
        </p:nvGraphicFramePr>
        <p:xfrm>
          <a:off x="673608" y="1273810"/>
          <a:ext cx="8691878" cy="5515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6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105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00" spc="5" dirty="0">
                          <a:latin typeface="Tahoma"/>
                          <a:cs typeface="Tahoma"/>
                        </a:rPr>
                        <a:t>26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Lift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26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6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85217D0C-112A-57A7-9434-91EAF8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99" y="1765300"/>
            <a:ext cx="783650" cy="762000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5DF12B83-8D32-7E1C-5EA6-419A3E4C0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99" y="2603500"/>
            <a:ext cx="783650" cy="75872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416C2314-B485-FD6E-ECCE-DAEBBBF637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00" y="4295789"/>
            <a:ext cx="773725" cy="762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51636B0B-6FBA-B8A0-8017-293F9366CA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224" y="3448006"/>
            <a:ext cx="773725" cy="762000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D1D0E44-FC95-63CD-4D25-601C28E5A3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223" y="5978594"/>
            <a:ext cx="763800" cy="762000"/>
          </a:xfrm>
          <a:prstGeom prst="rect">
            <a:avLst/>
          </a:prstGeom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B5862640-1A97-AE91-604A-80A488AEE1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223" y="5137369"/>
            <a:ext cx="763801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226022"/>
              </p:ext>
            </p:extLst>
          </p:nvPr>
        </p:nvGraphicFramePr>
        <p:xfrm>
          <a:off x="673608" y="1050036"/>
          <a:ext cx="8691878" cy="5527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120014" indent="34925" algn="ctr">
                        <a:lnSpc>
                          <a:spcPts val="1140"/>
                        </a:lnSpc>
                        <a:spcBef>
                          <a:spcPts val="10"/>
                        </a:spcBef>
                      </a:pPr>
                      <a:r>
                        <a:rPr lang="th-TH" sz="850" spc="-70" dirty="0">
                          <a:latin typeface="Tahoma"/>
                          <a:cs typeface="Tahoma"/>
                        </a:rPr>
                        <a:t>หน้าห้อง</a:t>
                      </a:r>
                      <a:r>
                        <a:rPr lang="th-TH" sz="85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th-TH" sz="85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บ</a:t>
                      </a:r>
                      <a:r>
                        <a:rPr sz="850" spc="-10" dirty="0" err="1">
                          <a:latin typeface="Tahoma"/>
                          <a:cs typeface="Tahoma"/>
                        </a:rPr>
                        <a:t>รร</a:t>
                      </a:r>
                      <a:r>
                        <a:rPr sz="850" spc="-5" dirty="0" err="1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ดห</a:t>
                      </a:r>
                      <a:r>
                        <a:rPr sz="850" spc="5" dirty="0" err="1">
                          <a:latin typeface="Tahoma"/>
                          <a:cs typeface="Tahoma"/>
                        </a:rPr>
                        <a:t>น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ี</a:t>
                      </a:r>
                      <a:r>
                        <a:rPr sz="850" spc="-5" dirty="0" err="1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ฟ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ST-22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F02484B8-A4D6-BADA-ACA7-08B726F6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18481" r="55008" b="36922"/>
          <a:stretch/>
        </p:blipFill>
        <p:spPr>
          <a:xfrm>
            <a:off x="8591705" y="1603604"/>
            <a:ext cx="704693" cy="695096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B28D12F-7233-9EB1-7146-07EC63653E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83" r="61517" b="7242"/>
          <a:stretch/>
        </p:blipFill>
        <p:spPr>
          <a:xfrm>
            <a:off x="8591705" y="2418887"/>
            <a:ext cx="704693" cy="71250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E2D6BC8A-AD17-85B0-8282-6946D62B7C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04" y="3251574"/>
            <a:ext cx="704693" cy="712500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24459EB-51D4-659E-D376-9E9E4A47A8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45077" r="72416" b="19300"/>
          <a:stretch/>
        </p:blipFill>
        <p:spPr>
          <a:xfrm>
            <a:off x="8591704" y="4084262"/>
            <a:ext cx="704692" cy="712500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9FD4D5B-A404-6EC3-75E8-922E7BA639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03" y="4916948"/>
            <a:ext cx="704693" cy="734552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FEBAE08F-3546-D691-997F-34BA5E7BA4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1806"/>
          <a:stretch/>
        </p:blipFill>
        <p:spPr>
          <a:xfrm>
            <a:off x="8591703" y="5771686"/>
            <a:ext cx="704693" cy="7345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96562"/>
              </p:ext>
            </p:extLst>
          </p:nvPr>
        </p:nvGraphicFramePr>
        <p:xfrm>
          <a:off x="673608" y="1050036"/>
          <a:ext cx="8691878" cy="5527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16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B5C9F66-30AE-9D3C-F279-09F5B52F5C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50000" r="68406"/>
          <a:stretch/>
        </p:blipFill>
        <p:spPr>
          <a:xfrm>
            <a:off x="8609428" y="2398542"/>
            <a:ext cx="685800" cy="738358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6752693-3E7D-4886-FC56-F299140C7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560342"/>
            <a:ext cx="685800" cy="738358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996B170-D737-F503-755E-CF87EC1CDA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51382" r="68693" b="8020"/>
          <a:stretch/>
        </p:blipFill>
        <p:spPr>
          <a:xfrm>
            <a:off x="8612944" y="3268179"/>
            <a:ext cx="682284" cy="738358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13216D3E-77D5-BC1F-E6F1-353A33CA8E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0" r="63189"/>
          <a:stretch/>
        </p:blipFill>
        <p:spPr>
          <a:xfrm>
            <a:off x="8609428" y="4078362"/>
            <a:ext cx="685800" cy="738358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8AB4C14F-FF1E-48F6-69B3-C9B942FF46D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5" t="56403" r="57481" b="12244"/>
          <a:stretch/>
        </p:blipFill>
        <p:spPr>
          <a:xfrm>
            <a:off x="8609428" y="4927600"/>
            <a:ext cx="685800" cy="738358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FE43EA53-3CC5-D0A0-6D78-36BAF1EAC6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28" y="5791586"/>
            <a:ext cx="685800" cy="7383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84934"/>
              </p:ext>
            </p:extLst>
          </p:nvPr>
        </p:nvGraphicFramePr>
        <p:xfrm>
          <a:off x="673608" y="1050036"/>
          <a:ext cx="8691878" cy="5527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222250" lvl="0" indent="0" algn="r" defTabSz="914400" eaLnBrk="1" fontAlgn="auto" latinLnBrk="0" hangingPunct="1">
                        <a:lnSpc>
                          <a:spcPts val="1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  <a:p>
                      <a:pPr marR="222250" algn="r">
                        <a:lnSpc>
                          <a:spcPts val="1950"/>
                        </a:lnSpc>
                      </a:pPr>
                      <a:endParaRPr sz="1750" dirty="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16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16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8D9978D-59F3-D967-690D-79B65FAA50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7" r="63189" b="7971"/>
          <a:stretch/>
        </p:blipFill>
        <p:spPr>
          <a:xfrm>
            <a:off x="8610600" y="1612900"/>
            <a:ext cx="685800" cy="68580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CF4B0D0-9B34-E8F0-664B-91D50F1456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51560" r="77609"/>
          <a:stretch/>
        </p:blipFill>
        <p:spPr>
          <a:xfrm>
            <a:off x="8610600" y="2374900"/>
            <a:ext cx="685800" cy="782085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371736DB-C24A-30A9-6FBD-4B3C547EE9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05" r="68406"/>
          <a:stretch/>
        </p:blipFill>
        <p:spPr>
          <a:xfrm>
            <a:off x="8610600" y="3256631"/>
            <a:ext cx="685800" cy="782085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C02F1C7-EF97-5970-E104-C0D5440724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3" r="7503" b="9091"/>
          <a:stretch/>
        </p:blipFill>
        <p:spPr>
          <a:xfrm rot="5400000">
            <a:off x="8540905" y="4134007"/>
            <a:ext cx="825190" cy="685800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79D76560-6BAA-A60A-15C0-32787CF8DD5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t="33885" r="8587" b="20102"/>
          <a:stretch/>
        </p:blipFill>
        <p:spPr>
          <a:xfrm rot="5400000">
            <a:off x="8558239" y="4989539"/>
            <a:ext cx="790522" cy="6858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05CE0771-891D-2E88-7A0F-6B32325EE5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61736" r="69800"/>
          <a:stretch/>
        </p:blipFill>
        <p:spPr>
          <a:xfrm>
            <a:off x="8610600" y="5775376"/>
            <a:ext cx="685800" cy="7905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06338"/>
              </p:ext>
            </p:extLst>
          </p:nvPr>
        </p:nvGraphicFramePr>
        <p:xfrm>
          <a:off x="673608" y="1050036"/>
          <a:ext cx="8691878" cy="5527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26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120014" indent="34925" algn="ctr">
                        <a:lnSpc>
                          <a:spcPts val="1140"/>
                        </a:lnSpc>
                        <a:spcBef>
                          <a:spcPts val="10"/>
                        </a:spcBef>
                      </a:pPr>
                      <a:r>
                        <a:rPr lang="th-TH" sz="850" dirty="0">
                          <a:latin typeface="Tahoma"/>
                          <a:cs typeface="Tahoma"/>
                        </a:rPr>
                        <a:t>หน้าห้อง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บ</a:t>
                      </a:r>
                      <a:r>
                        <a:rPr sz="850" spc="-10" dirty="0" err="1">
                          <a:latin typeface="Tahoma"/>
                          <a:cs typeface="Tahoma"/>
                        </a:rPr>
                        <a:t>รร</a:t>
                      </a:r>
                      <a:r>
                        <a:rPr sz="850" spc="-5" dirty="0" err="1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ดห</a:t>
                      </a:r>
                      <a:r>
                        <a:rPr sz="850" spc="5" dirty="0" err="1">
                          <a:latin typeface="Tahoma"/>
                          <a:cs typeface="Tahoma"/>
                        </a:rPr>
                        <a:t>น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ี</a:t>
                      </a:r>
                      <a:r>
                        <a:rPr sz="850" spc="-5" dirty="0" err="1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ฟ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ST-14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120014" indent="34925" algn="ctr">
                        <a:lnSpc>
                          <a:spcPts val="1140"/>
                        </a:lnSpc>
                        <a:spcBef>
                          <a:spcPts val="10"/>
                        </a:spcBef>
                      </a:pPr>
                      <a:r>
                        <a:rPr sz="850" spc="-70" dirty="0" err="1">
                          <a:latin typeface="Tahoma"/>
                          <a:cs typeface="Tahoma"/>
                        </a:rPr>
                        <a:t>หน</a:t>
                      </a:r>
                      <a:r>
                        <a:rPr lang="th-TH" sz="850" spc="-70" dirty="0" err="1">
                          <a:latin typeface="Tahoma"/>
                          <a:cs typeface="Tahoma"/>
                        </a:rPr>
                        <a:t>้าห้</a:t>
                      </a:r>
                      <a:r>
                        <a:rPr lang="th-TH" sz="850" spc="-70" dirty="0">
                          <a:latin typeface="Tahoma"/>
                          <a:cs typeface="Tahoma"/>
                        </a:rPr>
                        <a:t>อง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บ</a:t>
                      </a:r>
                      <a:r>
                        <a:rPr sz="850" spc="-10" dirty="0">
                          <a:latin typeface="Tahoma"/>
                          <a:cs typeface="Tahoma"/>
                        </a:rPr>
                        <a:t>รร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ดห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ฟ 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ST-12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29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61CD3B1-F457-AC57-D588-F5A0F8A125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t="29039" r="10272" b="18406"/>
          <a:stretch/>
        </p:blipFill>
        <p:spPr>
          <a:xfrm rot="5400000">
            <a:off x="8596013" y="2436517"/>
            <a:ext cx="730207" cy="67055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B44FDA8-DFD9-30BA-44D5-07B4DB088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8" t="29322" r="9287" b="18124"/>
          <a:stretch/>
        </p:blipFill>
        <p:spPr>
          <a:xfrm rot="5400000">
            <a:off x="8596015" y="1586462"/>
            <a:ext cx="730207" cy="67056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7A18136A-0441-FA52-C6BE-8E497926BF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35580" r="17174" b="19014"/>
          <a:stretch/>
        </p:blipFill>
        <p:spPr>
          <a:xfrm rot="5400000">
            <a:off x="8596012" y="3318878"/>
            <a:ext cx="730208" cy="670559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B19D3DE-D278-ED2B-F93E-7BFFCED683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17174" r="10272" b="18406"/>
          <a:stretch/>
        </p:blipFill>
        <p:spPr>
          <a:xfrm rot="5400000">
            <a:off x="8596009" y="4154594"/>
            <a:ext cx="730207" cy="670558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B66BB355-375D-FC14-38FD-B2026E0467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17173" r="17174" b="18406"/>
          <a:stretch/>
        </p:blipFill>
        <p:spPr>
          <a:xfrm rot="5400000">
            <a:off x="8561061" y="4992370"/>
            <a:ext cx="800100" cy="670559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B03C3AC-0B84-A29F-2AB0-F580E5F121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4" t="17174" r="11032" b="19014"/>
          <a:stretch/>
        </p:blipFill>
        <p:spPr>
          <a:xfrm rot="5400000">
            <a:off x="8596007" y="5822085"/>
            <a:ext cx="730208" cy="6705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44635"/>
              </p:ext>
            </p:extLst>
          </p:nvPr>
        </p:nvGraphicFramePr>
        <p:xfrm>
          <a:off x="673608" y="1050036"/>
          <a:ext cx="8691878" cy="5527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120014" indent="34925" algn="ctr">
                        <a:lnSpc>
                          <a:spcPts val="1140"/>
                        </a:lnSpc>
                        <a:spcBef>
                          <a:spcPts val="10"/>
                        </a:spcBef>
                      </a:pPr>
                      <a:r>
                        <a:rPr sz="850" spc="-70" dirty="0">
                          <a:latin typeface="Tahoma"/>
                          <a:cs typeface="Tahoma"/>
                        </a:rPr>
                        <a:t>หนา้</a:t>
                      </a:r>
                      <a:r>
                        <a:rPr sz="85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-120" dirty="0">
                          <a:latin typeface="Tahoma"/>
                          <a:cs typeface="Tahoma"/>
                        </a:rPr>
                        <a:t>หอ้</a:t>
                      </a:r>
                      <a:r>
                        <a:rPr sz="85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0" dirty="0">
                          <a:latin typeface="Tahoma"/>
                          <a:cs typeface="Tahoma"/>
                        </a:rPr>
                        <a:t>ง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บ</a:t>
                      </a:r>
                      <a:r>
                        <a:rPr sz="850" spc="-10" dirty="0">
                          <a:latin typeface="Tahoma"/>
                          <a:cs typeface="Tahoma"/>
                        </a:rPr>
                        <a:t>รร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ดห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ฟ 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ST-10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10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36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04D0FF78-6ECB-D83E-3DFE-85E071178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536700"/>
            <a:ext cx="685800" cy="82260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163199F-1077-8AA6-044E-0A4CE76F4F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684" y="2374900"/>
            <a:ext cx="685800" cy="809738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6C7E64FC-5B50-7984-555A-1A2188FC3D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684" y="3218496"/>
            <a:ext cx="685800" cy="809739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63311E5-370B-FAC7-7078-799B36AED6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7" r="75459" b="11505"/>
          <a:stretch/>
        </p:blipFill>
        <p:spPr>
          <a:xfrm>
            <a:off x="8605684" y="4062094"/>
            <a:ext cx="685800" cy="809738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0AAC0235-FE9C-C992-83B3-05FC8DF365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7" r="75459"/>
          <a:stretch/>
        </p:blipFill>
        <p:spPr>
          <a:xfrm>
            <a:off x="8610600" y="4917962"/>
            <a:ext cx="680884" cy="809738"/>
          </a:xfrm>
          <a:prstGeom prst="rect">
            <a:avLst/>
          </a:prstGeom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49CE5161-94AA-4E1A-7CF9-6395046D0E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t="57189" r="75459" b="17174"/>
          <a:stretch/>
        </p:blipFill>
        <p:spPr>
          <a:xfrm>
            <a:off x="8598310" y="5773830"/>
            <a:ext cx="693174" cy="803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523676"/>
              </p:ext>
            </p:extLst>
          </p:nvPr>
        </p:nvGraphicFramePr>
        <p:xfrm>
          <a:off x="673608" y="1050036"/>
          <a:ext cx="8691878" cy="5527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477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3108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120014" indent="34925" algn="ctr">
                        <a:lnSpc>
                          <a:spcPts val="1140"/>
                        </a:lnSpc>
                        <a:spcBef>
                          <a:spcPts val="10"/>
                        </a:spcBef>
                      </a:pPr>
                      <a:r>
                        <a:rPr sz="850" spc="-70" dirty="0" err="1">
                          <a:latin typeface="Tahoma"/>
                          <a:cs typeface="Tahoma"/>
                        </a:rPr>
                        <a:t>หน</a:t>
                      </a:r>
                      <a:r>
                        <a:rPr lang="th-TH" sz="850" spc="-70" dirty="0" err="1">
                          <a:latin typeface="Tahoma"/>
                          <a:cs typeface="Tahoma"/>
                        </a:rPr>
                        <a:t>้า</a:t>
                      </a:r>
                      <a:r>
                        <a:rPr sz="850" spc="-120" dirty="0" err="1">
                          <a:latin typeface="Tahoma"/>
                          <a:cs typeface="Tahoma"/>
                        </a:rPr>
                        <a:t>หอ้</a:t>
                      </a:r>
                      <a:r>
                        <a:rPr sz="85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0" dirty="0">
                          <a:latin typeface="Tahoma"/>
                          <a:cs typeface="Tahoma"/>
                        </a:rPr>
                        <a:t>ง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บ</a:t>
                      </a:r>
                      <a:r>
                        <a:rPr sz="850" spc="-10" dirty="0">
                          <a:latin typeface="Tahoma"/>
                          <a:cs typeface="Tahoma"/>
                        </a:rPr>
                        <a:t>รร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ดห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sz="850" spc="1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ฟ</a:t>
                      </a: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ST-9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39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F4BD7031-41FE-7B38-B883-BC6C2649D5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30362" r="2346" b="5217"/>
          <a:stretch/>
        </p:blipFill>
        <p:spPr>
          <a:xfrm rot="5400000">
            <a:off x="8547150" y="5818637"/>
            <a:ext cx="803780" cy="714372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7471411-D08A-6384-1881-85C40297D5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11109" r="10272" b="-1"/>
          <a:stretch/>
        </p:blipFill>
        <p:spPr>
          <a:xfrm rot="5400000">
            <a:off x="8579830" y="2420334"/>
            <a:ext cx="718761" cy="714375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B64931C8-3D49-01FA-744B-3E84B4756D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7478" b="11842"/>
          <a:stretch/>
        </p:blipFill>
        <p:spPr>
          <a:xfrm rot="5400000">
            <a:off x="8579830" y="1568531"/>
            <a:ext cx="718762" cy="71437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5106E70A-5514-9CC8-BB16-DFA3D16F91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26984" r="13390" b="17159"/>
          <a:stretch/>
        </p:blipFill>
        <p:spPr>
          <a:xfrm rot="5400000">
            <a:off x="8579829" y="3272137"/>
            <a:ext cx="718764" cy="7143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603349F-3083-C361-7E11-2E79DD29AF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18915" r="16374" b="20270"/>
          <a:stretch/>
        </p:blipFill>
        <p:spPr>
          <a:xfrm rot="5400000">
            <a:off x="8537317" y="4137047"/>
            <a:ext cx="803779" cy="714373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0412B084-D7DF-F7BC-D969-9C1FE61649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1" t="26377" r="4535" b="9203"/>
          <a:stretch/>
        </p:blipFill>
        <p:spPr>
          <a:xfrm rot="5400000">
            <a:off x="8537318" y="4989568"/>
            <a:ext cx="803779" cy="7143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34105"/>
              </p:ext>
            </p:extLst>
          </p:nvPr>
        </p:nvGraphicFramePr>
        <p:xfrm>
          <a:off x="673608" y="1050036"/>
          <a:ext cx="8691878" cy="5527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120014" indent="34925" algn="ctr">
                        <a:lnSpc>
                          <a:spcPct val="111800"/>
                        </a:lnSpc>
                        <a:spcBef>
                          <a:spcPts val="20"/>
                        </a:spcBef>
                      </a:pPr>
                      <a:r>
                        <a:rPr sz="850" spc="-70" dirty="0">
                          <a:latin typeface="Tahoma"/>
                          <a:cs typeface="Tahoma"/>
                        </a:rPr>
                        <a:t>หนา้</a:t>
                      </a:r>
                      <a:r>
                        <a:rPr sz="85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-120" dirty="0">
                          <a:latin typeface="Tahoma"/>
                          <a:cs typeface="Tahoma"/>
                        </a:rPr>
                        <a:t>หอ้</a:t>
                      </a:r>
                      <a:r>
                        <a:rPr sz="85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0" dirty="0">
                          <a:latin typeface="Tahoma"/>
                          <a:cs typeface="Tahoma"/>
                        </a:rPr>
                        <a:t>ง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บ</a:t>
                      </a:r>
                      <a:r>
                        <a:rPr sz="850" spc="-10" dirty="0">
                          <a:latin typeface="Tahoma"/>
                          <a:cs typeface="Tahoma"/>
                        </a:rPr>
                        <a:t>รร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ดห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sz="850" spc="1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ฟ 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ST-7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034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74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ทางออกสปา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796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46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796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74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M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03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FC9F7CF8-E9D6-6554-7BAC-D37F844EF0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55218" r="75459" b="8141"/>
          <a:stretch/>
        </p:blipFill>
        <p:spPr>
          <a:xfrm>
            <a:off x="8610600" y="1536700"/>
            <a:ext cx="685800" cy="76200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92F89CDF-5AD0-CBEA-FE96-59C70F1C39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6" t="55218" r="68975" b="11889"/>
          <a:stretch/>
        </p:blipFill>
        <p:spPr>
          <a:xfrm>
            <a:off x="8610600" y="2451100"/>
            <a:ext cx="685800" cy="76200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33415F1-B97B-1DCE-E36B-013FC2BACC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9" t="57945" r="48491" b="9345"/>
          <a:stretch/>
        </p:blipFill>
        <p:spPr>
          <a:xfrm>
            <a:off x="8610600" y="3258760"/>
            <a:ext cx="685800" cy="762000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979EDB49-1135-9532-2BFF-C68F101AE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9" y="4932700"/>
            <a:ext cx="685799" cy="762000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9AD379D6-1D70-5BC0-CF02-24EF55BE02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4" t="52748" r="68477" b="16157"/>
          <a:stretch/>
        </p:blipFill>
        <p:spPr>
          <a:xfrm>
            <a:off x="8610599" y="4115616"/>
            <a:ext cx="685798" cy="761999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0992F468-8A40-1B7F-98D9-0A162F3CD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" t="55527" r="75459" b="7230"/>
          <a:stretch/>
        </p:blipFill>
        <p:spPr>
          <a:xfrm>
            <a:off x="8610600" y="5782590"/>
            <a:ext cx="685798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dirty="0">
                <a:latin typeface="Browallia New"/>
                <a:cs typeface="Browallia New"/>
              </a:rPr>
              <a:t>2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5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880" y="269240"/>
            <a:ext cx="224472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ahoma"/>
                <a:cs typeface="Tahoma"/>
              </a:rPr>
              <a:t>P.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GRAND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GROUP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LTD.,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PART.</a:t>
            </a:r>
            <a:endParaRPr sz="1200">
              <a:latin typeface="Tahoma"/>
              <a:cs typeface="Tahoma"/>
            </a:endParaRPr>
          </a:p>
          <a:p>
            <a:pPr marL="33655" marR="2286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Tahoma"/>
                <a:cs typeface="Tahoma"/>
              </a:rPr>
              <a:t>2/85 Soi </a:t>
            </a:r>
            <a:r>
              <a:rPr sz="900" spc="-5" dirty="0">
                <a:latin typeface="Tahoma"/>
                <a:cs typeface="Tahoma"/>
              </a:rPr>
              <a:t>Banhkhuntien </a:t>
            </a:r>
            <a:r>
              <a:rPr sz="900" dirty="0">
                <a:latin typeface="Tahoma"/>
                <a:cs typeface="Tahoma"/>
              </a:rPr>
              <a:t>16</a:t>
            </a:r>
            <a:r>
              <a:rPr sz="900" i="1" dirty="0">
                <a:latin typeface="Tahoma"/>
                <a:cs typeface="Tahoma"/>
              </a:rPr>
              <a:t>, </a:t>
            </a:r>
            <a:r>
              <a:rPr sz="900" spc="-5" dirty="0">
                <a:latin typeface="Tahoma"/>
                <a:cs typeface="Tahoma"/>
              </a:rPr>
              <a:t>Samaedum</a:t>
            </a:r>
            <a:r>
              <a:rPr sz="900" i="1" spc="-5" dirty="0">
                <a:latin typeface="Tahoma"/>
                <a:cs typeface="Tahoma"/>
              </a:rPr>
              <a:t>, </a:t>
            </a:r>
            <a:r>
              <a:rPr sz="900" i="1" spc="-27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Bangkhuntien</a:t>
            </a:r>
            <a:r>
              <a:rPr sz="900" i="1" spc="-5" dirty="0">
                <a:latin typeface="Tahoma"/>
                <a:cs typeface="Tahoma"/>
              </a:rPr>
              <a:t>,</a:t>
            </a:r>
            <a:r>
              <a:rPr sz="900" i="1" spc="-1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Bangkok</a:t>
            </a:r>
            <a:endParaRPr sz="900">
              <a:latin typeface="Tahoma"/>
              <a:cs typeface="Tahoma"/>
            </a:endParaRPr>
          </a:p>
          <a:p>
            <a:pPr marL="47625" marR="577850" indent="-35560">
              <a:lnSpc>
                <a:spcPts val="1090"/>
              </a:lnSpc>
              <a:spcBef>
                <a:spcPts val="40"/>
              </a:spcBef>
            </a:pPr>
            <a:r>
              <a:rPr sz="900" spc="-5" dirty="0">
                <a:latin typeface="Tahoma"/>
                <a:cs typeface="Tahoma"/>
              </a:rPr>
              <a:t>Tel. 02-451-0921, </a:t>
            </a:r>
            <a:r>
              <a:rPr sz="900" dirty="0">
                <a:latin typeface="Tahoma"/>
                <a:cs typeface="Tahoma"/>
              </a:rPr>
              <a:t>081-839-3461 </a:t>
            </a:r>
            <a:r>
              <a:rPr sz="900" spc="-2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Fax.02-451-0922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ts val="1045"/>
              </a:lnSpc>
            </a:pPr>
            <a:r>
              <a:rPr sz="900" spc="-5" dirty="0">
                <a:latin typeface="Tahoma"/>
                <a:cs typeface="Tahoma"/>
                <a:hlinkClick r:id="rId2"/>
              </a:rPr>
              <a:t>contact@psinspector.com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Tahoma"/>
                <a:cs typeface="Tahoma"/>
                <a:hlinkClick r:id="rId3"/>
              </a:rPr>
              <a:t>www.psinspector.com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109" y="471931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Ma</a:t>
            </a:r>
            <a:r>
              <a:rPr sz="1000" b="1" spc="-5" dirty="0">
                <a:latin typeface="Tahoma"/>
                <a:cs typeface="Tahoma"/>
              </a:rPr>
              <a:t>na</a:t>
            </a:r>
            <a:r>
              <a:rPr sz="1000" b="1" spc="-10" dirty="0">
                <a:latin typeface="Tahoma"/>
                <a:cs typeface="Tahoma"/>
              </a:rPr>
              <a:t>g</a:t>
            </a:r>
            <a:r>
              <a:rPr sz="1000" b="1" dirty="0">
                <a:latin typeface="Tahoma"/>
                <a:cs typeface="Tahoma"/>
              </a:rPr>
              <a:t>i</a:t>
            </a:r>
            <a:r>
              <a:rPr sz="1000" b="1" spc="-10" dirty="0">
                <a:latin typeface="Tahoma"/>
                <a:cs typeface="Tahoma"/>
              </a:rPr>
              <a:t>n</a:t>
            </a:r>
            <a:r>
              <a:rPr sz="1000" b="1" spc="-5" dirty="0">
                <a:latin typeface="Tahoma"/>
                <a:cs typeface="Tahoma"/>
              </a:rPr>
              <a:t>g</a:t>
            </a:r>
            <a:r>
              <a:rPr sz="1000" b="1" spc="-10" dirty="0">
                <a:latin typeface="Tahoma"/>
                <a:cs typeface="Tahoma"/>
              </a:rPr>
              <a:t> </a:t>
            </a:r>
            <a:r>
              <a:rPr sz="1000" b="1" spc="5" dirty="0">
                <a:latin typeface="Tahoma"/>
                <a:cs typeface="Tahoma"/>
              </a:rPr>
              <a:t>D</a:t>
            </a:r>
            <a:r>
              <a:rPr sz="1000" b="1" spc="-5" dirty="0">
                <a:latin typeface="Tahoma"/>
                <a:cs typeface="Tahoma"/>
              </a:rPr>
              <a:t>ir</a:t>
            </a:r>
            <a:r>
              <a:rPr sz="1000" b="1" spc="-10" dirty="0">
                <a:latin typeface="Tahoma"/>
                <a:cs typeface="Tahoma"/>
              </a:rPr>
              <a:t>e</a:t>
            </a:r>
            <a:r>
              <a:rPr sz="1000" b="1" spc="5" dirty="0">
                <a:latin typeface="Tahoma"/>
                <a:cs typeface="Tahoma"/>
              </a:rPr>
              <a:t>c</a:t>
            </a:r>
            <a:r>
              <a:rPr sz="1000" b="1" spc="-15" dirty="0">
                <a:latin typeface="Tahoma"/>
                <a:cs typeface="Tahoma"/>
              </a:rPr>
              <a:t>t</a:t>
            </a:r>
            <a:r>
              <a:rPr sz="1000" b="1" spc="-10" dirty="0">
                <a:latin typeface="Tahoma"/>
                <a:cs typeface="Tahoma"/>
              </a:rPr>
              <a:t>o</a:t>
            </a:r>
            <a:r>
              <a:rPr sz="1000" b="1" dirty="0">
                <a:latin typeface="Tahoma"/>
                <a:cs typeface="Tahoma"/>
              </a:rPr>
              <a:t>r</a:t>
            </a:r>
            <a:r>
              <a:rPr sz="1000" b="1" spc="-5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Tahoma"/>
                <a:cs typeface="Tahoma"/>
              </a:rPr>
              <a:t>Montre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109" y="930910"/>
            <a:ext cx="1243965" cy="33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Executive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Director: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Tahoma"/>
                <a:cs typeface="Tahoma"/>
              </a:rPr>
              <a:t>Piya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150" y="66674"/>
            <a:ext cx="1714500" cy="4476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64310" y="1081677"/>
            <a:ext cx="4902200" cy="1327785"/>
          </a:xfrm>
          <a:prstGeom prst="rect">
            <a:avLst/>
          </a:prstGeom>
        </p:spPr>
        <p:txBody>
          <a:bodyPr vert="horz" wrap="square" lIns="0" tIns="304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95"/>
              </a:spcBef>
            </a:pPr>
            <a:r>
              <a:rPr sz="3550" b="1" dirty="0">
                <a:latin typeface="Arial"/>
                <a:cs typeface="Arial"/>
              </a:rPr>
              <a:t>NFPA</a:t>
            </a:r>
            <a:r>
              <a:rPr sz="3550" b="1" spc="-45" dirty="0">
                <a:latin typeface="Arial"/>
                <a:cs typeface="Arial"/>
              </a:rPr>
              <a:t> </a:t>
            </a:r>
            <a:r>
              <a:rPr sz="3550" b="1" dirty="0">
                <a:latin typeface="Arial"/>
                <a:cs typeface="Arial"/>
              </a:rPr>
              <a:t>10</a:t>
            </a:r>
            <a:endParaRPr sz="35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sz="2000" b="1" dirty="0">
                <a:latin typeface="Arial"/>
                <a:cs typeface="Arial"/>
              </a:rPr>
              <a:t>Standard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Portable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Fire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Extinguishers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712" y="2590545"/>
            <a:ext cx="6530975" cy="255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rdia New"/>
                <a:cs typeface="Cordia New"/>
              </a:rPr>
              <a:t>Chapter</a:t>
            </a:r>
            <a:r>
              <a:rPr sz="2000" b="1" spc="-25" dirty="0">
                <a:latin typeface="Cordia New"/>
                <a:cs typeface="Cordia New"/>
              </a:rPr>
              <a:t> </a:t>
            </a:r>
            <a:r>
              <a:rPr sz="2000" b="1" dirty="0">
                <a:latin typeface="Cordia New"/>
                <a:cs typeface="Cordia New"/>
              </a:rPr>
              <a:t>I</a:t>
            </a:r>
            <a:r>
              <a:rPr sz="2000" b="1" spc="-20" dirty="0">
                <a:latin typeface="Cordia New"/>
                <a:cs typeface="Cordia New"/>
              </a:rPr>
              <a:t> </a:t>
            </a:r>
            <a:r>
              <a:rPr sz="2000" b="1" spc="-5" dirty="0">
                <a:latin typeface="Cordia New"/>
                <a:cs typeface="Cordia New"/>
              </a:rPr>
              <a:t>Administration</a:t>
            </a:r>
            <a:endParaRPr sz="2000" dirty="0">
              <a:latin typeface="Cordia New"/>
              <a:cs typeface="Cordia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Cordia New"/>
              <a:cs typeface="Cordia New"/>
            </a:endParaRPr>
          </a:p>
          <a:p>
            <a:pPr marL="215265" lvl="1" indent="-203200" algn="just">
              <a:lnSpc>
                <a:spcPct val="100000"/>
              </a:lnSpc>
              <a:buAutoNum type="arabicPeriod" startAt="3"/>
              <a:tabLst>
                <a:tab pos="215900" algn="l"/>
              </a:tabLst>
            </a:pPr>
            <a:r>
              <a:rPr sz="1400" b="1" spc="-5" dirty="0">
                <a:latin typeface="Cordia New"/>
                <a:cs typeface="Cordia New"/>
              </a:rPr>
              <a:t>Classification,</a:t>
            </a:r>
            <a:r>
              <a:rPr sz="1400" b="1" dirty="0">
                <a:latin typeface="Cordia New"/>
                <a:cs typeface="Cordia New"/>
              </a:rPr>
              <a:t> </a:t>
            </a:r>
            <a:r>
              <a:rPr sz="1400" b="1" spc="-5" dirty="0">
                <a:latin typeface="Cordia New"/>
                <a:cs typeface="Cordia New"/>
              </a:rPr>
              <a:t>Ratings,</a:t>
            </a:r>
            <a:r>
              <a:rPr sz="1400" b="1" spc="5" dirty="0">
                <a:latin typeface="Cordia New"/>
                <a:cs typeface="Cordia New"/>
              </a:rPr>
              <a:t> </a:t>
            </a:r>
            <a:r>
              <a:rPr sz="1400" b="1" spc="-5" dirty="0">
                <a:latin typeface="Cordia New"/>
                <a:cs typeface="Cordia New"/>
              </a:rPr>
              <a:t>and</a:t>
            </a:r>
            <a:r>
              <a:rPr sz="1400" b="1" spc="15" dirty="0">
                <a:latin typeface="Cordia New"/>
                <a:cs typeface="Cordia New"/>
              </a:rPr>
              <a:t> </a:t>
            </a:r>
            <a:r>
              <a:rPr sz="1400" b="1" spc="-5" dirty="0">
                <a:latin typeface="Cordia New"/>
                <a:cs typeface="Cordia New"/>
              </a:rPr>
              <a:t>Performance</a:t>
            </a:r>
            <a:r>
              <a:rPr sz="1400" b="1" spc="10" dirty="0">
                <a:latin typeface="Cordia New"/>
                <a:cs typeface="Cordia New"/>
              </a:rPr>
              <a:t> </a:t>
            </a:r>
            <a:r>
              <a:rPr sz="1400" b="1" dirty="0">
                <a:latin typeface="Cordia New"/>
                <a:cs typeface="Cordia New"/>
              </a:rPr>
              <a:t>of </a:t>
            </a:r>
            <a:r>
              <a:rPr sz="1400" b="1" spc="-5" dirty="0">
                <a:latin typeface="Cordia New"/>
                <a:cs typeface="Cordia New"/>
              </a:rPr>
              <a:t>Fire</a:t>
            </a:r>
            <a:r>
              <a:rPr sz="1400" b="1" spc="15" dirty="0">
                <a:latin typeface="Cordia New"/>
                <a:cs typeface="Cordia New"/>
              </a:rPr>
              <a:t> </a:t>
            </a:r>
            <a:r>
              <a:rPr sz="1400" b="1" spc="-5" dirty="0">
                <a:latin typeface="Cordia New"/>
                <a:cs typeface="Cordia New"/>
              </a:rPr>
              <a:t>Extinguishers.</a:t>
            </a:r>
            <a:r>
              <a:rPr sz="1400" b="1" spc="10" dirty="0">
                <a:latin typeface="Cordia New"/>
                <a:cs typeface="Cordia New"/>
              </a:rPr>
              <a:t> </a:t>
            </a:r>
            <a:r>
              <a:rPr sz="1400" b="1" i="1" spc="-5" dirty="0">
                <a:latin typeface="Cordia New"/>
                <a:cs typeface="Cordia New"/>
              </a:rPr>
              <a:t>(See</a:t>
            </a:r>
            <a:r>
              <a:rPr sz="1400" b="1" i="1" spc="10" dirty="0">
                <a:latin typeface="Cordia New"/>
                <a:cs typeface="Cordia New"/>
              </a:rPr>
              <a:t> </a:t>
            </a:r>
            <a:r>
              <a:rPr sz="1400" b="1" i="1" spc="-5" dirty="0">
                <a:latin typeface="Cordia New"/>
                <a:cs typeface="Cordia New"/>
              </a:rPr>
              <a:t>Annex</a:t>
            </a:r>
            <a:r>
              <a:rPr sz="1400" b="1" i="1" spc="10" dirty="0">
                <a:latin typeface="Cordia New"/>
                <a:cs typeface="Cordia New"/>
              </a:rPr>
              <a:t> </a:t>
            </a:r>
            <a:r>
              <a:rPr sz="1400" b="1" spc="-5" dirty="0">
                <a:latin typeface="Cordia New"/>
                <a:cs typeface="Cordia New"/>
              </a:rPr>
              <a:t>G.)</a:t>
            </a:r>
            <a:endParaRPr sz="1400" dirty="0">
              <a:latin typeface="Cordia New"/>
              <a:cs typeface="Cordia New"/>
            </a:endParaRPr>
          </a:p>
          <a:p>
            <a:pPr marL="12700" marR="356870" lvl="2" algn="just">
              <a:lnSpc>
                <a:spcPts val="1930"/>
              </a:lnSpc>
              <a:spcBef>
                <a:spcPts val="25"/>
              </a:spcBef>
              <a:buSzPct val="92857"/>
              <a:buAutoNum type="arabicPeriod" startAt="2"/>
              <a:tabLst>
                <a:tab pos="273685" algn="l"/>
              </a:tabLst>
            </a:pPr>
            <a:r>
              <a:rPr sz="1400" dirty="0">
                <a:latin typeface="Cordia New"/>
                <a:cs typeface="Cordia New"/>
              </a:rPr>
              <a:t>* </a:t>
            </a:r>
            <a:r>
              <a:rPr sz="1400" spc="-5" dirty="0">
                <a:latin typeface="Cordia New"/>
                <a:cs typeface="Cordia New"/>
              </a:rPr>
              <a:t>The identification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-5" dirty="0">
                <a:latin typeface="Cordia New"/>
                <a:cs typeface="Cordia New"/>
              </a:rPr>
              <a:t>the listing </a:t>
            </a:r>
            <a:r>
              <a:rPr sz="1400" dirty="0">
                <a:latin typeface="Cordia New"/>
                <a:cs typeface="Cordia New"/>
              </a:rPr>
              <a:t>and </a:t>
            </a:r>
            <a:r>
              <a:rPr sz="1400" spc="-5" dirty="0">
                <a:latin typeface="Cordia New"/>
                <a:cs typeface="Cordia New"/>
              </a:rPr>
              <a:t>labeling organization, the fire test, </a:t>
            </a:r>
            <a:r>
              <a:rPr sz="1400" dirty="0">
                <a:latin typeface="Cordia New"/>
                <a:cs typeface="Cordia New"/>
              </a:rPr>
              <a:t>and </a:t>
            </a:r>
            <a:r>
              <a:rPr sz="1400" spc="-5" dirty="0">
                <a:latin typeface="Cordia New"/>
                <a:cs typeface="Cordia New"/>
              </a:rPr>
              <a:t>the performance standard that the fire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meets </a:t>
            </a:r>
            <a:r>
              <a:rPr sz="1400" dirty="0">
                <a:latin typeface="Cordia New"/>
                <a:cs typeface="Cordia New"/>
              </a:rPr>
              <a:t>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exceeds</a:t>
            </a:r>
            <a:r>
              <a:rPr sz="1400" dirty="0">
                <a:latin typeface="Cordia New"/>
                <a:cs typeface="Cordia New"/>
              </a:rPr>
              <a:t> shall</a:t>
            </a:r>
            <a:r>
              <a:rPr sz="1400" spc="-5" dirty="0">
                <a:latin typeface="Cordia New"/>
                <a:cs typeface="Cordia New"/>
              </a:rPr>
              <a:t> be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clearly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marked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on</a:t>
            </a:r>
            <a:r>
              <a:rPr sz="1400" dirty="0">
                <a:latin typeface="Cordia New"/>
                <a:cs typeface="Cordia New"/>
              </a:rPr>
              <a:t> each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extinguisher.</a:t>
            </a:r>
            <a:endParaRPr sz="1400" dirty="0">
              <a:latin typeface="Cordia New"/>
              <a:cs typeface="Cordia New"/>
            </a:endParaRPr>
          </a:p>
          <a:p>
            <a:pPr marL="12700" marR="5080" lvl="2" algn="just">
              <a:lnSpc>
                <a:spcPct val="115399"/>
              </a:lnSpc>
              <a:spcBef>
                <a:spcPts val="825"/>
              </a:spcBef>
              <a:buSzPct val="92857"/>
              <a:buAutoNum type="arabicPeriod" startAt="2"/>
              <a:tabLst>
                <a:tab pos="273685" algn="l"/>
              </a:tabLst>
            </a:pPr>
            <a:r>
              <a:rPr sz="1400" dirty="0">
                <a:latin typeface="Cordia New"/>
                <a:cs typeface="Cordia New"/>
              </a:rPr>
              <a:t>* </a:t>
            </a:r>
            <a:r>
              <a:rPr sz="1400" spc="-5" dirty="0">
                <a:latin typeface="Cordia New"/>
                <a:cs typeface="Cordia New"/>
              </a:rPr>
              <a:t>An organization listing tire extinguishers used to comply with the requirements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-5" dirty="0">
                <a:latin typeface="Cordia New"/>
                <a:cs typeface="Cordia New"/>
              </a:rPr>
              <a:t>this standard shall utilize </a:t>
            </a:r>
            <a:r>
              <a:rPr sz="1400" dirty="0">
                <a:latin typeface="Cordia New"/>
                <a:cs typeface="Cordia New"/>
              </a:rPr>
              <a:t>a </a:t>
            </a:r>
            <a:r>
              <a:rPr sz="1400" spc="-10" dirty="0">
                <a:latin typeface="Cordia New"/>
                <a:cs typeface="Cordia New"/>
              </a:rPr>
              <a:t>third </a:t>
            </a:r>
            <a:r>
              <a:rPr sz="1400" dirty="0">
                <a:latin typeface="Cordia New"/>
                <a:cs typeface="Cordia New"/>
              </a:rPr>
              <a:t>party 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certification program </a:t>
            </a:r>
            <a:r>
              <a:rPr sz="1400" spc="-10" dirty="0">
                <a:latin typeface="Cordia New"/>
                <a:cs typeface="Cordia New"/>
              </a:rPr>
              <a:t>for </a:t>
            </a:r>
            <a:r>
              <a:rPr sz="1400" spc="-5" dirty="0">
                <a:latin typeface="Cordia New"/>
                <a:cs typeface="Cordia New"/>
              </a:rPr>
              <a:t>portable fire extinguishers that meets </a:t>
            </a:r>
            <a:r>
              <a:rPr sz="1400" dirty="0">
                <a:latin typeface="Cordia New"/>
                <a:cs typeface="Cordia New"/>
              </a:rPr>
              <a:t>or </a:t>
            </a:r>
            <a:r>
              <a:rPr sz="1400" spc="-5" dirty="0">
                <a:latin typeface="Cordia New"/>
                <a:cs typeface="Cordia New"/>
              </a:rPr>
              <a:t>exceeds ANSI/UL 1803, </a:t>
            </a:r>
            <a:r>
              <a:rPr sz="1400" i="1" spc="-5" dirty="0">
                <a:latin typeface="Cordia New"/>
                <a:cs typeface="Cordia New"/>
              </a:rPr>
              <a:t>Standard </a:t>
            </a:r>
            <a:r>
              <a:rPr sz="1400" i="1" spc="-10" dirty="0">
                <a:latin typeface="Cordia New"/>
                <a:cs typeface="Cordia New"/>
              </a:rPr>
              <a:t>for </a:t>
            </a:r>
            <a:r>
              <a:rPr sz="1400" i="1" spc="-5" dirty="0">
                <a:latin typeface="Cordia New"/>
                <a:cs typeface="Cordia New"/>
              </a:rPr>
              <a:t>Factory Follow-up </a:t>
            </a:r>
            <a:r>
              <a:rPr sz="1400" i="1" dirty="0">
                <a:latin typeface="Cordia New"/>
                <a:cs typeface="Cordia New"/>
              </a:rPr>
              <a:t>on </a:t>
            </a:r>
            <a:r>
              <a:rPr sz="1400" i="1" spc="5" dirty="0">
                <a:latin typeface="Cordia New"/>
                <a:cs typeface="Cordia New"/>
              </a:rPr>
              <a:t> </a:t>
            </a:r>
            <a:r>
              <a:rPr sz="1400" i="1" dirty="0">
                <a:latin typeface="Cordia New"/>
                <a:cs typeface="Cordia New"/>
              </a:rPr>
              <a:t>Third </a:t>
            </a:r>
            <a:r>
              <a:rPr sz="1400" i="1" spc="-5" dirty="0">
                <a:latin typeface="Cordia New"/>
                <a:cs typeface="Cordia New"/>
              </a:rPr>
              <a:t>Party</a:t>
            </a:r>
            <a:r>
              <a:rPr sz="1400" i="1" spc="-10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Certified Portable</a:t>
            </a:r>
            <a:r>
              <a:rPr sz="1400" i="1" spc="-10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Fire</a:t>
            </a:r>
            <a:r>
              <a:rPr sz="1400" i="1" spc="5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Extinguishers.</a:t>
            </a:r>
            <a:endParaRPr sz="1400" dirty="0">
              <a:latin typeface="Cordia New"/>
              <a:cs typeface="Cordia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Cordia New"/>
              <a:cs typeface="Cordia New"/>
            </a:endParaRPr>
          </a:p>
          <a:p>
            <a:pPr marL="12700" algn="just">
              <a:lnSpc>
                <a:spcPct val="100000"/>
              </a:lnSpc>
            </a:pPr>
            <a:r>
              <a:rPr sz="1400" b="1" dirty="0">
                <a:latin typeface="Cordia New"/>
                <a:cs typeface="Cordia New"/>
              </a:rPr>
              <a:t>Annex</a:t>
            </a:r>
            <a:r>
              <a:rPr sz="1400" b="1" spc="-15" dirty="0">
                <a:latin typeface="Cordia New"/>
                <a:cs typeface="Cordia New"/>
              </a:rPr>
              <a:t> </a:t>
            </a:r>
            <a:r>
              <a:rPr sz="1400" b="1" dirty="0">
                <a:latin typeface="Cordia New"/>
                <a:cs typeface="Cordia New"/>
              </a:rPr>
              <a:t>G </a:t>
            </a:r>
            <a:r>
              <a:rPr sz="1400" b="1" spc="-5" dirty="0">
                <a:latin typeface="Cordia New"/>
                <a:cs typeface="Cordia New"/>
              </a:rPr>
              <a:t>Extinguisher</a:t>
            </a:r>
            <a:r>
              <a:rPr sz="1400" b="1" spc="5" dirty="0">
                <a:latin typeface="Cordia New"/>
                <a:cs typeface="Cordia New"/>
              </a:rPr>
              <a:t> </a:t>
            </a:r>
            <a:r>
              <a:rPr sz="1400" b="1" spc="-5" dirty="0">
                <a:latin typeface="Cordia New"/>
                <a:cs typeface="Cordia New"/>
              </a:rPr>
              <a:t>Classification</a:t>
            </a:r>
            <a:endParaRPr sz="1400" dirty="0">
              <a:latin typeface="Cordia New"/>
              <a:cs typeface="Cordia New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2320" y="5353117"/>
            <a:ext cx="3070364" cy="177704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6027" y="5311240"/>
            <a:ext cx="2625372" cy="33430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4D3A29-2EE2-4162-8CAA-66CA91D78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297127"/>
              </p:ext>
            </p:extLst>
          </p:nvPr>
        </p:nvGraphicFramePr>
        <p:xfrm>
          <a:off x="673608" y="1050036"/>
          <a:ext cx="8691878" cy="5527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49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M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Service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Lift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9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 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M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57150" algn="ctr">
                        <a:lnSpc>
                          <a:spcPts val="1140"/>
                        </a:lnSpc>
                        <a:spcBef>
                          <a:spcPts val="10"/>
                        </a:spcBef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ข</a:t>
                      </a:r>
                      <a:r>
                        <a:rPr lang="th-TH" sz="850" spc="-285" dirty="0" err="1">
                          <a:latin typeface="Tahoma"/>
                          <a:cs typeface="Tahoma"/>
                        </a:rPr>
                        <a:t>้า</a:t>
                      </a:r>
                      <a:r>
                        <a:rPr lang="th-TH" sz="850" spc="-285" dirty="0">
                          <a:latin typeface="Tahoma"/>
                          <a:cs typeface="Tahoma"/>
                        </a:rPr>
                        <a:t>ห้อ</a:t>
                      </a:r>
                      <a:r>
                        <a:rPr sz="850" spc="-5" dirty="0" err="1">
                          <a:latin typeface="Tahoma"/>
                          <a:cs typeface="Tahoma"/>
                        </a:rPr>
                        <a:t>ง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บ</a:t>
                      </a:r>
                      <a:r>
                        <a:rPr sz="850" spc="-10" dirty="0" err="1">
                          <a:latin typeface="Tahoma"/>
                          <a:cs typeface="Tahoma"/>
                        </a:rPr>
                        <a:t>รร</a:t>
                      </a:r>
                      <a:r>
                        <a:rPr sz="850" spc="-5" dirty="0" err="1">
                          <a:latin typeface="Tahoma"/>
                          <a:cs typeface="Tahoma"/>
                        </a:rPr>
                        <a:t>ไ</a:t>
                      </a:r>
                      <a:r>
                        <a:rPr sz="850" dirty="0" err="1">
                          <a:latin typeface="Tahoma"/>
                          <a:cs typeface="Tahoma"/>
                        </a:rPr>
                        <a:t>ด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850" spc="10" dirty="0">
                          <a:latin typeface="Tahoma"/>
                          <a:cs typeface="Tahoma"/>
                        </a:rPr>
                        <a:t>หนีไฟ</a:t>
                      </a:r>
                      <a:endParaRPr sz="850" dirty="0">
                        <a:latin typeface="Tahoma"/>
                        <a:cs typeface="Tahoma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FST-03-3M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 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M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57150" algn="ctr">
                        <a:lnSpc>
                          <a:spcPts val="1140"/>
                        </a:lnSpc>
                        <a:spcBef>
                          <a:spcPts val="10"/>
                        </a:spcBef>
                      </a:pPr>
                      <a:r>
                        <a:rPr lang="th-TH" sz="850" spc="5" dirty="0">
                          <a:latin typeface="Tahoma"/>
                          <a:cs typeface="Tahoma"/>
                        </a:rPr>
                        <a:t>ข</a:t>
                      </a:r>
                      <a:r>
                        <a:rPr lang="th-TH" sz="850" spc="-285" dirty="0">
                          <a:latin typeface="Tahoma"/>
                          <a:cs typeface="Tahoma"/>
                        </a:rPr>
                        <a:t>้าห้อ</a:t>
                      </a:r>
                      <a:r>
                        <a:rPr lang="th-TH" sz="850" spc="-5" dirty="0">
                          <a:latin typeface="Tahoma"/>
                          <a:cs typeface="Tahoma"/>
                        </a:rPr>
                        <a:t>ง</a:t>
                      </a:r>
                      <a:r>
                        <a:rPr lang="th-TH" sz="850" dirty="0">
                          <a:latin typeface="Tahoma"/>
                          <a:cs typeface="Tahoma"/>
                        </a:rPr>
                        <a:t>บ</a:t>
                      </a:r>
                      <a:r>
                        <a:rPr lang="th-TH" sz="850" spc="-10" dirty="0" err="1">
                          <a:latin typeface="Tahoma"/>
                          <a:cs typeface="Tahoma"/>
                        </a:rPr>
                        <a:t>รร</a:t>
                      </a:r>
                      <a:r>
                        <a:rPr lang="th-TH" sz="850" spc="-5" dirty="0" err="1">
                          <a:latin typeface="Tahoma"/>
                          <a:cs typeface="Tahoma"/>
                        </a:rPr>
                        <a:t>ไ</a:t>
                      </a:r>
                      <a:r>
                        <a:rPr lang="th-TH" sz="850" dirty="0" err="1">
                          <a:latin typeface="Tahoma"/>
                          <a:cs typeface="Tahoma"/>
                        </a:rPr>
                        <a:t>ด</a:t>
                      </a:r>
                      <a:r>
                        <a:rPr lang="th-TH" sz="850" dirty="0">
                          <a:latin typeface="Tahoma"/>
                          <a:cs typeface="Tahoma"/>
                        </a:rPr>
                        <a:t>  </a:t>
                      </a:r>
                      <a:r>
                        <a:rPr lang="th-TH" sz="850" spc="10" dirty="0">
                          <a:latin typeface="Tahoma"/>
                          <a:cs typeface="Tahoma"/>
                        </a:rPr>
                        <a:t>หนีไฟ</a:t>
                      </a:r>
                      <a:endParaRPr lang="th-TH" sz="850" dirty="0">
                        <a:latin typeface="Tahoma"/>
                        <a:cs typeface="Tahoma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FST-02-M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 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L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85090" indent="88265">
                        <a:lnSpc>
                          <a:spcPts val="1140"/>
                        </a:lnSpc>
                        <a:spcBef>
                          <a:spcPts val="10"/>
                        </a:spcBef>
                      </a:pPr>
                      <a:r>
                        <a:rPr sz="850" spc="-70" dirty="0" err="1">
                          <a:latin typeface="Tahoma"/>
                          <a:cs typeface="Tahoma"/>
                        </a:rPr>
                        <a:t>หน</a:t>
                      </a:r>
                      <a:r>
                        <a:rPr lang="th-TH" sz="850" spc="-70" dirty="0" err="1">
                          <a:latin typeface="Tahoma"/>
                          <a:cs typeface="Tahoma"/>
                        </a:rPr>
                        <a:t>้า</a:t>
                      </a:r>
                      <a:r>
                        <a:rPr sz="850" spc="-120" dirty="0">
                          <a:latin typeface="Tahoma"/>
                          <a:cs typeface="Tahoma"/>
                        </a:rPr>
                        <a:t>ห</a:t>
                      </a:r>
                      <a:r>
                        <a:rPr lang="th-TH" sz="850" spc="-120" dirty="0" err="1">
                          <a:latin typeface="Tahoma"/>
                          <a:cs typeface="Tahoma"/>
                        </a:rPr>
                        <a:t>้อ</a:t>
                      </a:r>
                      <a:r>
                        <a:rPr sz="850" spc="10" dirty="0">
                          <a:latin typeface="Tahoma"/>
                          <a:cs typeface="Tahoma"/>
                        </a:rPr>
                        <a:t>ง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Server</a:t>
                      </a:r>
                      <a:r>
                        <a:rPr sz="85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0" dirty="0">
                          <a:latin typeface="Tahoma"/>
                          <a:cs typeface="Tahoma"/>
                        </a:rPr>
                        <a:t>room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 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ST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car</a:t>
                      </a:r>
                      <a:r>
                        <a:rPr sz="85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park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 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ST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car</a:t>
                      </a:r>
                      <a:r>
                        <a:rPr sz="85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park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 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8ED0CCD-42FA-1163-2AD1-A586FFD4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18875" r="10272" b="17174"/>
          <a:stretch/>
        </p:blipFill>
        <p:spPr>
          <a:xfrm rot="5400000">
            <a:off x="8527279" y="2442464"/>
            <a:ext cx="838200" cy="6858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2C3F430-1196-3760-2539-60345556D2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26377" r="17174" b="27609"/>
          <a:stretch/>
        </p:blipFill>
        <p:spPr>
          <a:xfrm rot="5400000">
            <a:off x="8572500" y="1574800"/>
            <a:ext cx="762000" cy="68580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50EE4EB-5DDB-719D-F4FF-AF5089655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7" t="19159" r="9489" b="24319"/>
          <a:stretch/>
        </p:blipFill>
        <p:spPr>
          <a:xfrm rot="5400000">
            <a:off x="8558820" y="3320841"/>
            <a:ext cx="775118" cy="68580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11C8A25-F6CF-AC60-56FA-68DD8B1E3F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6" t="17175" r="9084" b="17173"/>
          <a:stretch/>
        </p:blipFill>
        <p:spPr>
          <a:xfrm rot="5400000">
            <a:off x="8558820" y="4126075"/>
            <a:ext cx="775118" cy="685800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313723C-5A22-7E22-A9BF-A537EE1D92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16286" r="10272" b="20614"/>
          <a:stretch/>
        </p:blipFill>
        <p:spPr>
          <a:xfrm rot="5400000">
            <a:off x="8574485" y="5862918"/>
            <a:ext cx="775122" cy="65446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043D53AF-00CB-9D03-517B-D6EF79E9DA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17174" r="10721" b="27609"/>
          <a:stretch/>
        </p:blipFill>
        <p:spPr>
          <a:xfrm rot="5400000">
            <a:off x="8573061" y="5000904"/>
            <a:ext cx="775120" cy="6573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06198"/>
              </p:ext>
            </p:extLst>
          </p:nvPr>
        </p:nvGraphicFramePr>
        <p:xfrm>
          <a:off x="673608" y="1050036"/>
          <a:ext cx="8691878" cy="5527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ST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car</a:t>
                      </a:r>
                      <a:r>
                        <a:rPr sz="85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park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 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955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56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ST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 err="1">
                          <a:latin typeface="Tahoma"/>
                          <a:cs typeface="Tahoma"/>
                        </a:rPr>
                        <a:t>ห</a:t>
                      </a:r>
                      <a:r>
                        <a:rPr sz="850" spc="5" dirty="0" err="1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50" spc="-320" dirty="0" err="1">
                          <a:latin typeface="Tahoma"/>
                          <a:cs typeface="Tahoma"/>
                        </a:rPr>
                        <a:t>้า</a:t>
                      </a:r>
                      <a:r>
                        <a:rPr lang="th-TH" sz="850" spc="-3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Hava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na</a:t>
                      </a: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 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288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ST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 err="1">
                          <a:latin typeface="Tahoma"/>
                          <a:cs typeface="Tahoma"/>
                        </a:rPr>
                        <a:t>ห</a:t>
                      </a:r>
                      <a:r>
                        <a:rPr sz="850" spc="5" dirty="0" err="1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50" spc="-320" dirty="0" err="1">
                          <a:latin typeface="Tahoma"/>
                          <a:cs typeface="Tahoma"/>
                        </a:rPr>
                        <a:t>้า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Hava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na</a:t>
                      </a: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796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ST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lang="th-TH" sz="850" spc="-70" dirty="0">
                          <a:latin typeface="Tahoma"/>
                          <a:cs typeface="Tahoma"/>
                        </a:rPr>
                        <a:t>หน้าห้อง</a:t>
                      </a:r>
                      <a:r>
                        <a:rPr sz="850" spc="10" dirty="0" err="1">
                          <a:latin typeface="Tahoma"/>
                          <a:cs typeface="Tahoma"/>
                        </a:rPr>
                        <a:t>ขยะ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034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59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ST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-70" dirty="0" err="1">
                          <a:latin typeface="Tahoma"/>
                          <a:cs typeface="Tahoma"/>
                        </a:rPr>
                        <a:t>หน</a:t>
                      </a:r>
                      <a:r>
                        <a:rPr lang="th-TH" sz="850" spc="-70" dirty="0" err="1">
                          <a:latin typeface="Tahoma"/>
                          <a:cs typeface="Tahoma"/>
                        </a:rPr>
                        <a:t>้าห้</a:t>
                      </a:r>
                      <a:r>
                        <a:rPr lang="th-TH" sz="850" spc="-70" dirty="0">
                          <a:latin typeface="Tahoma"/>
                          <a:cs typeface="Tahoma"/>
                        </a:rPr>
                        <a:t>อง</a:t>
                      </a:r>
                      <a:r>
                        <a:rPr sz="850" spc="5" dirty="0" err="1">
                          <a:latin typeface="Tahoma"/>
                          <a:cs typeface="Tahoma"/>
                        </a:rPr>
                        <a:t>รับของ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74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60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B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-70" dirty="0" err="1">
                          <a:latin typeface="Tahoma"/>
                          <a:cs typeface="Tahoma"/>
                        </a:rPr>
                        <a:t>หน</a:t>
                      </a:r>
                      <a:r>
                        <a:rPr lang="th-TH" sz="850" spc="-70" dirty="0" err="1">
                          <a:latin typeface="Tahoma"/>
                          <a:cs typeface="Tahoma"/>
                        </a:rPr>
                        <a:t>้า</a:t>
                      </a:r>
                      <a:r>
                        <a:rPr sz="850" spc="-120" dirty="0">
                          <a:latin typeface="Tahoma"/>
                          <a:cs typeface="Tahoma"/>
                        </a:rPr>
                        <a:t>ห</a:t>
                      </a:r>
                      <a:r>
                        <a:rPr lang="th-TH" sz="850" spc="-120" dirty="0" err="1">
                          <a:latin typeface="Tahoma"/>
                          <a:cs typeface="Tahoma"/>
                        </a:rPr>
                        <a:t>้อ</a:t>
                      </a:r>
                      <a:r>
                        <a:rPr sz="850" spc="10" dirty="0">
                          <a:latin typeface="Tahoma"/>
                          <a:cs typeface="Tahoma"/>
                        </a:rPr>
                        <a:t>ง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MDB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  <a:endParaRPr kumimoji="0" lang="th-TH" sz="17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S UI Gothic"/>
                        <a:ea typeface="+mn-ea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0" lvl="0" indent="0" algn="ctr" defTabSz="914400" eaLnBrk="1" fontAlgn="auto" latinLnBrk="0" hangingPunct="1">
                        <a:lnSpc>
                          <a:spcPts val="18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7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S UI Gothic"/>
                          <a:ea typeface="+mn-ea"/>
                          <a:cs typeface="MS UI Gothic"/>
                        </a:rPr>
                        <a:t>✓</a:t>
                      </a:r>
                    </a:p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 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288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26A3F3E-EAA3-2987-6A17-3E93E4C088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3" t="18765" r="13805" b="53626"/>
          <a:stretch/>
        </p:blipFill>
        <p:spPr>
          <a:xfrm rot="5400000">
            <a:off x="8558773" y="2436477"/>
            <a:ext cx="799199" cy="67604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933218A-712D-8D8E-6E78-42BD6851BE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r="9011" b="9137"/>
          <a:stretch/>
        </p:blipFill>
        <p:spPr>
          <a:xfrm rot="5400000">
            <a:off x="8547924" y="1626427"/>
            <a:ext cx="820901" cy="676049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7C6BDE0B-6DB9-F98A-75A3-B1C1F38442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5" t="27882" r="6254" b="21635"/>
          <a:stretch/>
        </p:blipFill>
        <p:spPr>
          <a:xfrm rot="5400000">
            <a:off x="8553786" y="3282895"/>
            <a:ext cx="799200" cy="686022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F051486-C3DD-C2D4-B324-6E40B78E1B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 t="23624" r="10272" b="30362"/>
          <a:stretch/>
        </p:blipFill>
        <p:spPr>
          <a:xfrm rot="5400000">
            <a:off x="8553787" y="4138455"/>
            <a:ext cx="799200" cy="686019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64E867AE-7D1B-94EC-09F0-942D59BCA5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26377" r="13805" b="27609"/>
          <a:stretch/>
        </p:blipFill>
        <p:spPr>
          <a:xfrm rot="5400000">
            <a:off x="8579196" y="5010502"/>
            <a:ext cx="758351" cy="676049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D551CC32-4C8A-3400-B561-FD0AE7FDEC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t="17174" r="17504" b="18351"/>
          <a:stretch/>
        </p:blipFill>
        <p:spPr>
          <a:xfrm rot="5400000">
            <a:off x="8569224" y="5815988"/>
            <a:ext cx="758350" cy="676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514066"/>
              </p:ext>
            </p:extLst>
          </p:nvPr>
        </p:nvGraphicFramePr>
        <p:xfrm>
          <a:off x="673608" y="1050036"/>
          <a:ext cx="8691878" cy="3845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169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557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Floor</a:t>
                      </a:r>
                      <a:r>
                        <a:rPr sz="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No.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Location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110" dirty="0" err="1">
                          <a:latin typeface="Tahoma"/>
                          <a:cs typeface="Tahoma"/>
                        </a:rPr>
                        <a:t>ป้าย</a:t>
                      </a:r>
                      <a:r>
                        <a:rPr lang="th-TH" sz="800" spc="-110" dirty="0">
                          <a:latin typeface="Tahoma"/>
                          <a:cs typeface="Tahoma"/>
                        </a:rPr>
                        <a:t>สัญญาลักษณ์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พื้นที่โด ย ร อ บไม่มี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800" spc="-30" dirty="0">
                          <a:latin typeface="Tahoma"/>
                          <a:cs typeface="Tahoma"/>
                        </a:rPr>
                        <a:t>สภาพถัง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คันบีบ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สายฉีด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dirty="0" err="1">
                          <a:latin typeface="Tahoma"/>
                          <a:cs typeface="Tahoma"/>
                        </a:rPr>
                        <a:t>ยา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800" spc="-80" dirty="0" err="1">
                          <a:latin typeface="Tahoma"/>
                          <a:cs typeface="Tahoma"/>
                        </a:rPr>
                        <a:t>แรงด</a:t>
                      </a:r>
                      <a:r>
                        <a:rPr lang="th-TH" sz="800" spc="-80" dirty="0" err="1">
                          <a:latin typeface="Tahoma"/>
                          <a:cs typeface="Tahoma"/>
                        </a:rPr>
                        <a:t>ัน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>
                          <a:latin typeface="Tahoma"/>
                          <a:cs typeface="Tahoma"/>
                        </a:rPr>
                        <a:t>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าหนัก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940"/>
                        </a:lnSpc>
                        <a:spcBef>
                          <a:spcPts val="190"/>
                        </a:spcBef>
                      </a:pPr>
                      <a:r>
                        <a:rPr sz="800" spc="-35" dirty="0">
                          <a:latin typeface="Tahoma"/>
                          <a:cs typeface="Tahoma"/>
                        </a:rPr>
                        <a:t>น</a:t>
                      </a:r>
                      <a:r>
                        <a:rPr lang="th-TH" sz="800" spc="-245" dirty="0" err="1">
                          <a:latin typeface="Tahoma"/>
                          <a:cs typeface="Tahoma"/>
                        </a:rPr>
                        <a:t>้ำ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หนัก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8260">
                        <a:lnSpc>
                          <a:spcPts val="99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5" dirty="0">
                          <a:latin typeface="Tahoma"/>
                          <a:cs typeface="Tahoma"/>
                        </a:rPr>
                        <a:t>Results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6535">
                        <a:lnSpc>
                          <a:spcPct val="100000"/>
                        </a:lnSpc>
                      </a:pPr>
                      <a:r>
                        <a:rPr sz="800" dirty="0">
                          <a:latin typeface="Tahoma"/>
                          <a:cs typeface="Tahoma"/>
                        </a:rPr>
                        <a:t>หมายเหตุ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160" dirty="0">
                          <a:latin typeface="Tahoma"/>
                          <a:cs typeface="Tahoma"/>
                        </a:rPr>
                        <a:t>ม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ี</a:t>
                      </a:r>
                      <a:r>
                        <a:rPr sz="800" spc="-160" dirty="0">
                          <a:latin typeface="Tahoma"/>
                          <a:cs typeface="Tahoma"/>
                        </a:rPr>
                        <a:t>ช</a:t>
                      </a:r>
                      <a:r>
                        <a:rPr lang="th-TH" sz="800" spc="-160" dirty="0" err="1">
                          <a:latin typeface="Tahoma"/>
                          <a:cs typeface="Tahoma"/>
                        </a:rPr>
                        <a:t>ี้</a:t>
                      </a:r>
                      <a:r>
                        <a:rPr lang="th-TH" sz="800" spc="-160" dirty="0">
                          <a:latin typeface="Tahoma"/>
                          <a:cs typeface="Tahoma"/>
                        </a:rPr>
                        <a:t>บ่ง   ชัด เจน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spc="-120" dirty="0">
                          <a:latin typeface="Tahoma"/>
                          <a:cs typeface="Tahoma"/>
                        </a:rPr>
                        <a:t>สิ่งกีดขวาง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สลักกันนิรภัย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,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(CO</a:t>
                      </a:r>
                      <a:r>
                        <a:rPr sz="825" spc="-7" baseline="-15151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dirty="0">
                          <a:latin typeface="Tahoma"/>
                          <a:cs typeface="Tahoma"/>
                        </a:rPr>
                        <a:t>kg.</a:t>
                      </a: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latin typeface="Tahoma"/>
                          <a:cs typeface="Tahoma"/>
                        </a:rPr>
                        <a:t>yes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50" b="1" spc="10" dirty="0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Sign</a:t>
                      </a:r>
                      <a:endParaRPr sz="8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8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00" spc="-5" dirty="0">
                          <a:latin typeface="Tahoma"/>
                          <a:cs typeface="Tahoma"/>
                        </a:rPr>
                        <a:t>Area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ซีลล็อค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spc="-5" dirty="0">
                          <a:latin typeface="Tahoma"/>
                          <a:cs typeface="Tahoma"/>
                        </a:rPr>
                        <a:t>ผุ้</a:t>
                      </a:r>
                      <a:r>
                        <a:rPr sz="800" spc="-5" dirty="0" err="1">
                          <a:latin typeface="Tahoma"/>
                          <a:cs typeface="Tahoma"/>
                        </a:rPr>
                        <a:t>ผล</a:t>
                      </a:r>
                      <a:r>
                        <a:rPr lang="th-TH" sz="800" spc="-440" dirty="0" err="1">
                          <a:latin typeface="Tahoma"/>
                          <a:cs typeface="Tahoma"/>
                        </a:rPr>
                        <a:t>ิต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th-TH" sz="800" dirty="0">
                          <a:latin typeface="Tahoma"/>
                          <a:cs typeface="Tahoma"/>
                        </a:rPr>
                        <a:t>ที่วัดได้</a:t>
                      </a:r>
                      <a:endParaRPr sz="800" dirty="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9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94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61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B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50" spc="-70" dirty="0">
                          <a:latin typeface="Tahoma"/>
                          <a:cs typeface="Tahoma"/>
                        </a:rPr>
                        <a:t>ห</a:t>
                      </a:r>
                      <a:r>
                        <a:rPr lang="th-TH" sz="850" spc="-70" dirty="0">
                          <a:latin typeface="Tahoma"/>
                          <a:cs typeface="Tahoma"/>
                        </a:rPr>
                        <a:t>น้าห้อง</a:t>
                      </a:r>
                      <a:r>
                        <a:rPr sz="85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MDB</a:t>
                      </a: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950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62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B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Work</a:t>
                      </a:r>
                      <a:r>
                        <a:rPr sz="85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Shop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solidFill>
                            <a:srgbClr val="FF0000"/>
                          </a:solidFill>
                          <a:latin typeface="MS UI Gothic"/>
                          <a:cs typeface="MS UI Gothic"/>
                        </a:rPr>
                        <a:t> 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63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B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Work</a:t>
                      </a:r>
                      <a:r>
                        <a:rPr sz="85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Shop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885"/>
                        </a:lnSpc>
                      </a:pPr>
                      <a:r>
                        <a:rPr sz="1750" dirty="0">
                          <a:solidFill>
                            <a:srgbClr val="FF0000"/>
                          </a:solidFill>
                          <a:latin typeface="MS UI Gothic"/>
                          <a:cs typeface="MS UI Gothic"/>
                        </a:rPr>
                        <a:t> 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64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B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Work</a:t>
                      </a:r>
                      <a:r>
                        <a:rPr sz="850" spc="-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Shop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85"/>
                        </a:lnSpc>
                      </a:pPr>
                      <a:r>
                        <a:rPr sz="1750" dirty="0">
                          <a:latin typeface="MS UI Gothic"/>
                          <a:cs typeface="MS UI Gothic"/>
                        </a:rPr>
                        <a:t>✓</a:t>
                      </a:r>
                      <a:endParaRPr sz="1750">
                        <a:latin typeface="MS UI Gothic"/>
                        <a:cs typeface="MS UI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850" dirty="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F815786-1090-A792-9B8C-1935BDEA26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t="17174" r="15489" b="9203"/>
          <a:stretch/>
        </p:blipFill>
        <p:spPr>
          <a:xfrm rot="5400000">
            <a:off x="8589718" y="3268426"/>
            <a:ext cx="737908" cy="67544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8E9B7D5-A091-2D2D-81F8-E0C9339A53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9" t="17172" r="12089" b="18424"/>
          <a:stretch/>
        </p:blipFill>
        <p:spPr>
          <a:xfrm rot="5400000">
            <a:off x="8539573" y="2456276"/>
            <a:ext cx="838199" cy="675447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D105D11-E6A1-1252-56D5-09E4440E30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t="26377" r="24076" b="27609"/>
          <a:stretch/>
        </p:blipFill>
        <p:spPr>
          <a:xfrm rot="5400000">
            <a:off x="8539576" y="1618076"/>
            <a:ext cx="838200" cy="675448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0AFE32E5-2E95-FB1F-25E2-FF79A5A86C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7971" r="11780" b="18424"/>
          <a:stretch/>
        </p:blipFill>
        <p:spPr>
          <a:xfrm rot="5400000">
            <a:off x="8544071" y="4143272"/>
            <a:ext cx="829199" cy="6754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dirty="0">
                <a:latin typeface="Browallia New"/>
                <a:cs typeface="Browallia New"/>
              </a:rPr>
              <a:t>3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5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880" y="269240"/>
            <a:ext cx="224472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ahoma"/>
                <a:cs typeface="Tahoma"/>
              </a:rPr>
              <a:t>P.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GRAND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GROUP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LTD.,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PART.</a:t>
            </a:r>
            <a:endParaRPr sz="1200">
              <a:latin typeface="Tahoma"/>
              <a:cs typeface="Tahoma"/>
            </a:endParaRPr>
          </a:p>
          <a:p>
            <a:pPr marL="33655" marR="2286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Tahoma"/>
                <a:cs typeface="Tahoma"/>
              </a:rPr>
              <a:t>2/85 Soi </a:t>
            </a:r>
            <a:r>
              <a:rPr sz="900" spc="-5" dirty="0">
                <a:latin typeface="Tahoma"/>
                <a:cs typeface="Tahoma"/>
              </a:rPr>
              <a:t>Banhkhuntien </a:t>
            </a:r>
            <a:r>
              <a:rPr sz="900" dirty="0">
                <a:latin typeface="Tahoma"/>
                <a:cs typeface="Tahoma"/>
              </a:rPr>
              <a:t>16</a:t>
            </a:r>
            <a:r>
              <a:rPr sz="900" i="1" dirty="0">
                <a:latin typeface="Tahoma"/>
                <a:cs typeface="Tahoma"/>
              </a:rPr>
              <a:t>, </a:t>
            </a:r>
            <a:r>
              <a:rPr sz="900" spc="-5" dirty="0">
                <a:latin typeface="Tahoma"/>
                <a:cs typeface="Tahoma"/>
              </a:rPr>
              <a:t>Samaedum</a:t>
            </a:r>
            <a:r>
              <a:rPr sz="900" i="1" spc="-5" dirty="0">
                <a:latin typeface="Tahoma"/>
                <a:cs typeface="Tahoma"/>
              </a:rPr>
              <a:t>, </a:t>
            </a:r>
            <a:r>
              <a:rPr sz="900" i="1" spc="-27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Bangkhuntien</a:t>
            </a:r>
            <a:r>
              <a:rPr sz="900" i="1" spc="-5" dirty="0">
                <a:latin typeface="Tahoma"/>
                <a:cs typeface="Tahoma"/>
              </a:rPr>
              <a:t>,</a:t>
            </a:r>
            <a:r>
              <a:rPr sz="900" i="1" spc="-1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Bangkok</a:t>
            </a:r>
            <a:endParaRPr sz="900">
              <a:latin typeface="Tahoma"/>
              <a:cs typeface="Tahoma"/>
            </a:endParaRPr>
          </a:p>
          <a:p>
            <a:pPr marL="47625" marR="577850" indent="-35560">
              <a:lnSpc>
                <a:spcPts val="1090"/>
              </a:lnSpc>
              <a:spcBef>
                <a:spcPts val="40"/>
              </a:spcBef>
            </a:pPr>
            <a:r>
              <a:rPr sz="900" spc="-5" dirty="0">
                <a:latin typeface="Tahoma"/>
                <a:cs typeface="Tahoma"/>
              </a:rPr>
              <a:t>Tel. 02-451-0921, </a:t>
            </a:r>
            <a:r>
              <a:rPr sz="900" dirty="0">
                <a:latin typeface="Tahoma"/>
                <a:cs typeface="Tahoma"/>
              </a:rPr>
              <a:t>081-839-3461 </a:t>
            </a:r>
            <a:r>
              <a:rPr sz="900" spc="-2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Fax.02-451-0922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ts val="1045"/>
              </a:lnSpc>
            </a:pPr>
            <a:r>
              <a:rPr sz="900" spc="-5" dirty="0">
                <a:latin typeface="Tahoma"/>
                <a:cs typeface="Tahoma"/>
                <a:hlinkClick r:id="rId2"/>
              </a:rPr>
              <a:t>contact@psinspector.com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Tahoma"/>
                <a:cs typeface="Tahoma"/>
                <a:hlinkClick r:id="rId3"/>
              </a:rPr>
              <a:t>www.psinspector.com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109" y="471931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Ma</a:t>
            </a:r>
            <a:r>
              <a:rPr sz="1000" b="1" spc="-5" dirty="0">
                <a:latin typeface="Tahoma"/>
                <a:cs typeface="Tahoma"/>
              </a:rPr>
              <a:t>na</a:t>
            </a:r>
            <a:r>
              <a:rPr sz="1000" b="1" spc="-10" dirty="0">
                <a:latin typeface="Tahoma"/>
                <a:cs typeface="Tahoma"/>
              </a:rPr>
              <a:t>g</a:t>
            </a:r>
            <a:r>
              <a:rPr sz="1000" b="1" dirty="0">
                <a:latin typeface="Tahoma"/>
                <a:cs typeface="Tahoma"/>
              </a:rPr>
              <a:t>i</a:t>
            </a:r>
            <a:r>
              <a:rPr sz="1000" b="1" spc="-10" dirty="0">
                <a:latin typeface="Tahoma"/>
                <a:cs typeface="Tahoma"/>
              </a:rPr>
              <a:t>n</a:t>
            </a:r>
            <a:r>
              <a:rPr sz="1000" b="1" spc="-5" dirty="0">
                <a:latin typeface="Tahoma"/>
                <a:cs typeface="Tahoma"/>
              </a:rPr>
              <a:t>g</a:t>
            </a:r>
            <a:r>
              <a:rPr sz="1000" b="1" spc="-10" dirty="0">
                <a:latin typeface="Tahoma"/>
                <a:cs typeface="Tahoma"/>
              </a:rPr>
              <a:t> </a:t>
            </a:r>
            <a:r>
              <a:rPr sz="1000" b="1" spc="5" dirty="0">
                <a:latin typeface="Tahoma"/>
                <a:cs typeface="Tahoma"/>
              </a:rPr>
              <a:t>D</a:t>
            </a:r>
            <a:r>
              <a:rPr sz="1000" b="1" spc="-5" dirty="0">
                <a:latin typeface="Tahoma"/>
                <a:cs typeface="Tahoma"/>
              </a:rPr>
              <a:t>ir</a:t>
            </a:r>
            <a:r>
              <a:rPr sz="1000" b="1" spc="-10" dirty="0">
                <a:latin typeface="Tahoma"/>
                <a:cs typeface="Tahoma"/>
              </a:rPr>
              <a:t>e</a:t>
            </a:r>
            <a:r>
              <a:rPr sz="1000" b="1" spc="5" dirty="0">
                <a:latin typeface="Tahoma"/>
                <a:cs typeface="Tahoma"/>
              </a:rPr>
              <a:t>c</a:t>
            </a:r>
            <a:r>
              <a:rPr sz="1000" b="1" spc="-15" dirty="0">
                <a:latin typeface="Tahoma"/>
                <a:cs typeface="Tahoma"/>
              </a:rPr>
              <a:t>t</a:t>
            </a:r>
            <a:r>
              <a:rPr sz="1000" b="1" spc="-10" dirty="0">
                <a:latin typeface="Tahoma"/>
                <a:cs typeface="Tahoma"/>
              </a:rPr>
              <a:t>o</a:t>
            </a:r>
            <a:r>
              <a:rPr sz="1000" b="1" dirty="0">
                <a:latin typeface="Tahoma"/>
                <a:cs typeface="Tahoma"/>
              </a:rPr>
              <a:t>r</a:t>
            </a:r>
            <a:r>
              <a:rPr sz="1000" b="1" spc="-5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Tahoma"/>
                <a:cs typeface="Tahoma"/>
              </a:rPr>
              <a:t>Montre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109" y="930910"/>
            <a:ext cx="1243965" cy="33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Executive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Director: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Tahoma"/>
                <a:cs typeface="Tahoma"/>
              </a:rPr>
              <a:t>Piya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150" y="66674"/>
            <a:ext cx="1714500" cy="4476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6712" y="1532889"/>
            <a:ext cx="6541770" cy="443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rdia New"/>
                <a:cs typeface="Cordia New"/>
              </a:rPr>
              <a:t>Chapter</a:t>
            </a:r>
            <a:r>
              <a:rPr sz="2000" b="1" spc="-25" dirty="0">
                <a:latin typeface="Cordia New"/>
                <a:cs typeface="Cordia New"/>
              </a:rPr>
              <a:t> </a:t>
            </a:r>
            <a:r>
              <a:rPr sz="2000" b="1" dirty="0">
                <a:latin typeface="Cordia New"/>
                <a:cs typeface="Cordia New"/>
              </a:rPr>
              <a:t>3</a:t>
            </a:r>
            <a:r>
              <a:rPr sz="2000" b="1" spc="-25" dirty="0">
                <a:latin typeface="Cordia New"/>
                <a:cs typeface="Cordia New"/>
              </a:rPr>
              <a:t> </a:t>
            </a:r>
            <a:r>
              <a:rPr sz="2000" b="1" spc="-5" dirty="0">
                <a:latin typeface="Cordia New"/>
                <a:cs typeface="Cordia New"/>
              </a:rPr>
              <a:t>Definitions</a:t>
            </a:r>
            <a:endParaRPr sz="2000">
              <a:latin typeface="Cordia New"/>
              <a:cs typeface="Cordia New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1400" b="1" dirty="0">
                <a:latin typeface="Cordia New"/>
                <a:cs typeface="Cordia New"/>
              </a:rPr>
              <a:t>3.2 </a:t>
            </a:r>
            <a:r>
              <a:rPr sz="1400" b="1" spc="-5" dirty="0">
                <a:latin typeface="Cordia New"/>
                <a:cs typeface="Cordia New"/>
              </a:rPr>
              <a:t>NFPA</a:t>
            </a:r>
            <a:r>
              <a:rPr sz="1400" b="1" spc="-10" dirty="0">
                <a:latin typeface="Cordia New"/>
                <a:cs typeface="Cordia New"/>
              </a:rPr>
              <a:t> </a:t>
            </a:r>
            <a:r>
              <a:rPr sz="1400" b="1" spc="-5" dirty="0">
                <a:latin typeface="Cordia New"/>
                <a:cs typeface="Cordia New"/>
              </a:rPr>
              <a:t>Official</a:t>
            </a:r>
            <a:r>
              <a:rPr sz="1400" b="1" dirty="0">
                <a:latin typeface="Cordia New"/>
                <a:cs typeface="Cordia New"/>
              </a:rPr>
              <a:t> </a:t>
            </a:r>
            <a:r>
              <a:rPr sz="1400" b="1" spc="-5" dirty="0">
                <a:latin typeface="Cordia New"/>
                <a:cs typeface="Cordia New"/>
              </a:rPr>
              <a:t>Definitions.</a:t>
            </a:r>
            <a:endParaRPr sz="1400">
              <a:latin typeface="Cordia New"/>
              <a:cs typeface="Cordia New"/>
            </a:endParaRPr>
          </a:p>
          <a:p>
            <a:pPr marL="305435" lvl="2" indent="-293370">
              <a:lnSpc>
                <a:spcPct val="100000"/>
              </a:lnSpc>
              <a:spcBef>
                <a:spcPts val="160"/>
              </a:spcBef>
              <a:buAutoNum type="arabicPeriod" startAt="4"/>
              <a:tabLst>
                <a:tab pos="306070" algn="l"/>
              </a:tabLst>
            </a:pPr>
            <a:r>
              <a:rPr sz="1400" spc="-5" dirty="0">
                <a:latin typeface="Cordia New"/>
                <a:cs typeface="Cordia New"/>
              </a:rPr>
              <a:t>Classifications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 Fires.</a:t>
            </a:r>
            <a:endParaRPr sz="1400">
              <a:latin typeface="Cordia New"/>
              <a:cs typeface="Cordia New"/>
            </a:endParaRPr>
          </a:p>
          <a:p>
            <a:pPr marL="403225" lvl="3" indent="-391160">
              <a:lnSpc>
                <a:spcPct val="100000"/>
              </a:lnSpc>
              <a:spcBef>
                <a:spcPts val="260"/>
              </a:spcBef>
              <a:buAutoNum type="arabicPeriod"/>
              <a:tabLst>
                <a:tab pos="403860" algn="l"/>
              </a:tabLst>
            </a:pP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 </a:t>
            </a:r>
            <a:r>
              <a:rPr sz="1400" spc="-5" dirty="0">
                <a:latin typeface="Cordia New"/>
                <a:cs typeface="Cordia New"/>
              </a:rPr>
              <a:t>Fires.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ordinal)l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combustible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materials,</a:t>
            </a:r>
            <a:r>
              <a:rPr sz="1400" dirty="0">
                <a:latin typeface="Cordia New"/>
                <a:cs typeface="Cordia New"/>
              </a:rPr>
              <a:t> such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wood,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cloth,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paper,</a:t>
            </a:r>
            <a:r>
              <a:rPr sz="1400" dirty="0">
                <a:latin typeface="Cordia New"/>
                <a:cs typeface="Cordia New"/>
              </a:rPr>
              <a:t> rubber,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many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plastics.</a:t>
            </a:r>
            <a:endParaRPr sz="1400">
              <a:latin typeface="Cordia New"/>
              <a:cs typeface="Cordia New"/>
            </a:endParaRPr>
          </a:p>
          <a:p>
            <a:pPr marL="12700" marR="5080" lvl="3">
              <a:lnSpc>
                <a:spcPts val="1950"/>
              </a:lnSpc>
              <a:spcBef>
                <a:spcPts val="105"/>
              </a:spcBef>
              <a:buAutoNum type="arabicPeriod"/>
              <a:tabLst>
                <a:tab pos="403860" algn="l"/>
              </a:tabLst>
            </a:pP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B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Fires.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flammable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liquids,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combustible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liquids, </a:t>
            </a:r>
            <a:r>
              <a:rPr sz="1400" spc="-5" dirty="0">
                <a:latin typeface="Cordia New"/>
                <a:cs typeface="Cordia New"/>
              </a:rPr>
              <a:t>petroleum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greases, </a:t>
            </a:r>
            <a:r>
              <a:rPr sz="1400" dirty="0">
                <a:latin typeface="Cordia New"/>
                <a:cs typeface="Cordia New"/>
              </a:rPr>
              <a:t>tars,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oils,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oil-based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paints,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solvents,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lacquers,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alcohols,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flammable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gases.</a:t>
            </a:r>
            <a:endParaRPr sz="1400">
              <a:latin typeface="Cordia New"/>
              <a:cs typeface="Cordia New"/>
            </a:endParaRPr>
          </a:p>
          <a:p>
            <a:pPr marL="403225" lvl="3" indent="-39116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403860" algn="l"/>
              </a:tabLst>
            </a:pP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dirty="0">
                <a:latin typeface="Cordia New"/>
                <a:cs typeface="Cordia New"/>
              </a:rPr>
              <a:t> C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Fires.</a:t>
            </a:r>
            <a:r>
              <a:rPr sz="1400" dirty="0">
                <a:latin typeface="Cordia New"/>
                <a:cs typeface="Cordia New"/>
              </a:rPr>
              <a:t> Fires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involve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energized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electrical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equipment.</a:t>
            </a:r>
            <a:endParaRPr sz="1400">
              <a:latin typeface="Cordia New"/>
              <a:cs typeface="Cordia New"/>
            </a:endParaRPr>
          </a:p>
          <a:p>
            <a:pPr marL="403225" lvl="3" indent="-39116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403860" algn="l"/>
              </a:tabLst>
            </a:pP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D </a:t>
            </a:r>
            <a:r>
              <a:rPr sz="1400" spc="-5" dirty="0">
                <a:latin typeface="Cordia New"/>
                <a:cs typeface="Cordia New"/>
              </a:rPr>
              <a:t>Fires.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Fires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 </a:t>
            </a:r>
            <a:r>
              <a:rPr sz="1400" spc="-5" dirty="0">
                <a:latin typeface="Cordia New"/>
                <a:cs typeface="Cordia New"/>
              </a:rPr>
              <a:t>combustible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metals.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such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magnesium,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titanium,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zirconium,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sodium,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lithium,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potassium.</a:t>
            </a:r>
            <a:endParaRPr sz="1400">
              <a:latin typeface="Cordia New"/>
              <a:cs typeface="Cordia New"/>
            </a:endParaRPr>
          </a:p>
          <a:p>
            <a:pPr marL="12700" marR="328295" lvl="3">
              <a:lnSpc>
                <a:spcPct val="115700"/>
              </a:lnSpc>
              <a:buAutoNum type="arabicPeriod"/>
              <a:tabLst>
                <a:tab pos="403860" algn="l"/>
              </a:tabLst>
            </a:pP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KFrres.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-5" dirty="0">
                <a:latin typeface="Cordia New"/>
                <a:cs typeface="Cordia New"/>
              </a:rPr>
              <a:t> cooking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appliances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involve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combustible</a:t>
            </a:r>
            <a:r>
              <a:rPr sz="1400" dirty="0">
                <a:latin typeface="Cordia New"/>
                <a:cs typeface="Cordia New"/>
              </a:rPr>
              <a:t> cooking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media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(vegetable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animal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oils </a:t>
            </a:r>
            <a:r>
              <a:rPr sz="1400" spc="-10" dirty="0">
                <a:latin typeface="Cordia New"/>
                <a:cs typeface="Cordia New"/>
              </a:rPr>
              <a:t>and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fats).</a:t>
            </a:r>
            <a:endParaRPr sz="1400">
              <a:latin typeface="Cordia New"/>
              <a:cs typeface="Cordia New"/>
            </a:endParaRPr>
          </a:p>
          <a:p>
            <a:pPr marL="12700" marR="207645">
              <a:lnSpc>
                <a:spcPts val="1939"/>
              </a:lnSpc>
              <a:spcBef>
                <a:spcPts val="100"/>
              </a:spcBef>
            </a:pPr>
            <a:r>
              <a:rPr sz="1400" dirty="0">
                <a:latin typeface="Cordia New"/>
                <a:cs typeface="Cordia New"/>
              </a:rPr>
              <a:t>3.3.7*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Dry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Chemical.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 </a:t>
            </a:r>
            <a:r>
              <a:rPr sz="1400" spc="-5" dirty="0">
                <a:latin typeface="Cordia New"/>
                <a:cs typeface="Cordia New"/>
              </a:rPr>
              <a:t>mixture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finely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divided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solid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particles,</a:t>
            </a:r>
            <a:r>
              <a:rPr sz="1400" dirty="0">
                <a:latin typeface="Cordia New"/>
                <a:cs typeface="Cordia New"/>
              </a:rPr>
              <a:t> usually </a:t>
            </a:r>
            <a:r>
              <a:rPr sz="1400" spc="-5" dirty="0">
                <a:latin typeface="Cordia New"/>
                <a:cs typeface="Cordia New"/>
              </a:rPr>
              <a:t>sodium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bicarbonate-,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potassium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bicarbonate-,</a:t>
            </a:r>
            <a:r>
              <a:rPr sz="1400" dirty="0">
                <a:latin typeface="Cordia New"/>
                <a:cs typeface="Cordia New"/>
              </a:rPr>
              <a:t> or 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ammonium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phosphate-based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with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added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particulate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material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supplemented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special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treatment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provide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resistance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packing,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moisture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absorption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(caking),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promote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proper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flow characteristics.</a:t>
            </a:r>
            <a:endParaRPr sz="1400">
              <a:latin typeface="Cordia New"/>
              <a:cs typeface="Cordia New"/>
            </a:endParaRPr>
          </a:p>
          <a:p>
            <a:pPr marL="12700" marR="49530">
              <a:lnSpc>
                <a:spcPts val="1939"/>
              </a:lnSpc>
            </a:pPr>
            <a:r>
              <a:rPr sz="1400" dirty="0">
                <a:latin typeface="Cordia New"/>
                <a:cs typeface="Cordia New"/>
              </a:rPr>
              <a:t>3.3.10</a:t>
            </a:r>
            <a:r>
              <a:rPr sz="1400" spc="3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3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Inspection.</a:t>
            </a:r>
            <a:r>
              <a:rPr sz="1400" spc="3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"quick</a:t>
            </a:r>
            <a:r>
              <a:rPr sz="1400" spc="2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check"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spc="3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3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4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3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spc="2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available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and</a:t>
            </a:r>
            <a:r>
              <a:rPr sz="1400" spc="3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</a:t>
            </a:r>
            <a:r>
              <a:rPr sz="1400" spc="3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operating</a:t>
            </a:r>
            <a:r>
              <a:rPr sz="1400" spc="3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condition.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It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 </a:t>
            </a:r>
            <a:r>
              <a:rPr sz="1400" dirty="0">
                <a:latin typeface="Cordia New"/>
                <a:cs typeface="Cordia New"/>
              </a:rPr>
              <a:t> intended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give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reasonable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assurance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 </a:t>
            </a:r>
            <a:r>
              <a:rPr sz="1400" spc="-5" dirty="0">
                <a:latin typeface="Cordia New"/>
                <a:cs typeface="Cordia New"/>
              </a:rPr>
              <a:t>fully </a:t>
            </a:r>
            <a:r>
              <a:rPr sz="1400" dirty="0">
                <a:latin typeface="Cordia New"/>
                <a:cs typeface="Cordia New"/>
              </a:rPr>
              <a:t>charged.</a:t>
            </a:r>
            <a:r>
              <a:rPr sz="1400" spc="-5" dirty="0">
                <a:latin typeface="Cordia New"/>
                <a:cs typeface="Cordia New"/>
              </a:rPr>
              <a:t> This</a:t>
            </a:r>
            <a:r>
              <a:rPr sz="1400" dirty="0">
                <a:latin typeface="Cordia New"/>
                <a:cs typeface="Cordia New"/>
              </a:rPr>
              <a:t> is </a:t>
            </a:r>
            <a:r>
              <a:rPr sz="1400" spc="-5" dirty="0">
                <a:latin typeface="Cordia New"/>
                <a:cs typeface="Cordia New"/>
              </a:rPr>
              <a:t>done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verifying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it </a:t>
            </a:r>
            <a:r>
              <a:rPr sz="1400" dirty="0">
                <a:latin typeface="Cordia New"/>
                <a:cs typeface="Cordia New"/>
              </a:rPr>
              <a:t>is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its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designated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place,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 </a:t>
            </a:r>
            <a:r>
              <a:rPr sz="1400" dirty="0">
                <a:latin typeface="Cordia New"/>
                <a:cs typeface="Cordia New"/>
              </a:rPr>
              <a:t>it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has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not</a:t>
            </a:r>
            <a:r>
              <a:rPr sz="1400" spc="-5" dirty="0">
                <a:latin typeface="Cordia New"/>
                <a:cs typeface="Cordia New"/>
              </a:rPr>
              <a:t> been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actuated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tampered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with,</a:t>
            </a:r>
            <a:r>
              <a:rPr sz="1400" dirty="0">
                <a:latin typeface="Cordia New"/>
                <a:cs typeface="Cordia New"/>
              </a:rPr>
              <a:t> 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that </a:t>
            </a:r>
            <a:r>
              <a:rPr sz="1400" spc="-5" dirty="0">
                <a:latin typeface="Cordia New"/>
                <a:cs typeface="Cordia New"/>
              </a:rPr>
              <a:t>there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no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obvious </a:t>
            </a:r>
            <a:r>
              <a:rPr sz="1400" spc="-5" dirty="0">
                <a:latin typeface="Cordia New"/>
                <a:cs typeface="Cordia New"/>
              </a:rPr>
              <a:t>physical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damage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or</a:t>
            </a:r>
            <a:r>
              <a:rPr sz="1400" spc="-5" dirty="0">
                <a:latin typeface="Cordia New"/>
                <a:cs typeface="Cordia New"/>
              </a:rPr>
              <a:t> condition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prevent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its operation.</a:t>
            </a:r>
            <a:endParaRPr sz="1400">
              <a:latin typeface="Cordia New"/>
              <a:cs typeface="Cordia New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BE1886-B35C-45D6-B828-857045ED6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dirty="0">
                <a:latin typeface="Browallia New"/>
                <a:cs typeface="Browallia New"/>
              </a:rPr>
              <a:t>4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5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880" y="269240"/>
            <a:ext cx="224472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ahoma"/>
                <a:cs typeface="Tahoma"/>
              </a:rPr>
              <a:t>P.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GRAND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GROUP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LTD.,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PART.</a:t>
            </a:r>
            <a:endParaRPr sz="1200">
              <a:latin typeface="Tahoma"/>
              <a:cs typeface="Tahoma"/>
            </a:endParaRPr>
          </a:p>
          <a:p>
            <a:pPr marL="33655" marR="2286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Tahoma"/>
                <a:cs typeface="Tahoma"/>
              </a:rPr>
              <a:t>2/85 Soi </a:t>
            </a:r>
            <a:r>
              <a:rPr sz="900" spc="-5" dirty="0">
                <a:latin typeface="Tahoma"/>
                <a:cs typeface="Tahoma"/>
              </a:rPr>
              <a:t>Banhkhuntien </a:t>
            </a:r>
            <a:r>
              <a:rPr sz="900" dirty="0">
                <a:latin typeface="Tahoma"/>
                <a:cs typeface="Tahoma"/>
              </a:rPr>
              <a:t>16</a:t>
            </a:r>
            <a:r>
              <a:rPr sz="900" i="1" dirty="0">
                <a:latin typeface="Tahoma"/>
                <a:cs typeface="Tahoma"/>
              </a:rPr>
              <a:t>, </a:t>
            </a:r>
            <a:r>
              <a:rPr sz="900" spc="-5" dirty="0">
                <a:latin typeface="Tahoma"/>
                <a:cs typeface="Tahoma"/>
              </a:rPr>
              <a:t>Samaedum</a:t>
            </a:r>
            <a:r>
              <a:rPr sz="900" i="1" spc="-5" dirty="0">
                <a:latin typeface="Tahoma"/>
                <a:cs typeface="Tahoma"/>
              </a:rPr>
              <a:t>, </a:t>
            </a:r>
            <a:r>
              <a:rPr sz="900" i="1" spc="-27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Bangkhuntien</a:t>
            </a:r>
            <a:r>
              <a:rPr sz="900" i="1" spc="-5" dirty="0">
                <a:latin typeface="Tahoma"/>
                <a:cs typeface="Tahoma"/>
              </a:rPr>
              <a:t>,</a:t>
            </a:r>
            <a:r>
              <a:rPr sz="900" i="1" spc="-1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Bangkok</a:t>
            </a:r>
            <a:endParaRPr sz="900">
              <a:latin typeface="Tahoma"/>
              <a:cs typeface="Tahoma"/>
            </a:endParaRPr>
          </a:p>
          <a:p>
            <a:pPr marL="47625" marR="577850" indent="-35560">
              <a:lnSpc>
                <a:spcPts val="1090"/>
              </a:lnSpc>
              <a:spcBef>
                <a:spcPts val="40"/>
              </a:spcBef>
            </a:pPr>
            <a:r>
              <a:rPr sz="900" spc="-5" dirty="0">
                <a:latin typeface="Tahoma"/>
                <a:cs typeface="Tahoma"/>
              </a:rPr>
              <a:t>Tel. 02-451-0921, </a:t>
            </a:r>
            <a:r>
              <a:rPr sz="900" dirty="0">
                <a:latin typeface="Tahoma"/>
                <a:cs typeface="Tahoma"/>
              </a:rPr>
              <a:t>081-839-3461 </a:t>
            </a:r>
            <a:r>
              <a:rPr sz="900" spc="-2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Fax.02-451-0922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ts val="1045"/>
              </a:lnSpc>
            </a:pPr>
            <a:r>
              <a:rPr sz="900" spc="-5" dirty="0">
                <a:latin typeface="Tahoma"/>
                <a:cs typeface="Tahoma"/>
                <a:hlinkClick r:id="rId2"/>
              </a:rPr>
              <a:t>contact@psinspector.com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Tahoma"/>
                <a:cs typeface="Tahoma"/>
                <a:hlinkClick r:id="rId3"/>
              </a:rPr>
              <a:t>www.psinspector.com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109" y="471931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Ma</a:t>
            </a:r>
            <a:r>
              <a:rPr sz="1000" b="1" spc="-5" dirty="0">
                <a:latin typeface="Tahoma"/>
                <a:cs typeface="Tahoma"/>
              </a:rPr>
              <a:t>na</a:t>
            </a:r>
            <a:r>
              <a:rPr sz="1000" b="1" spc="-10" dirty="0">
                <a:latin typeface="Tahoma"/>
                <a:cs typeface="Tahoma"/>
              </a:rPr>
              <a:t>g</a:t>
            </a:r>
            <a:r>
              <a:rPr sz="1000" b="1" dirty="0">
                <a:latin typeface="Tahoma"/>
                <a:cs typeface="Tahoma"/>
              </a:rPr>
              <a:t>i</a:t>
            </a:r>
            <a:r>
              <a:rPr sz="1000" b="1" spc="-10" dirty="0">
                <a:latin typeface="Tahoma"/>
                <a:cs typeface="Tahoma"/>
              </a:rPr>
              <a:t>n</a:t>
            </a:r>
            <a:r>
              <a:rPr sz="1000" b="1" spc="-5" dirty="0">
                <a:latin typeface="Tahoma"/>
                <a:cs typeface="Tahoma"/>
              </a:rPr>
              <a:t>g</a:t>
            </a:r>
            <a:r>
              <a:rPr sz="1000" b="1" spc="-10" dirty="0">
                <a:latin typeface="Tahoma"/>
                <a:cs typeface="Tahoma"/>
              </a:rPr>
              <a:t> </a:t>
            </a:r>
            <a:r>
              <a:rPr sz="1000" b="1" spc="5" dirty="0">
                <a:latin typeface="Tahoma"/>
                <a:cs typeface="Tahoma"/>
              </a:rPr>
              <a:t>D</a:t>
            </a:r>
            <a:r>
              <a:rPr sz="1000" b="1" spc="-5" dirty="0">
                <a:latin typeface="Tahoma"/>
                <a:cs typeface="Tahoma"/>
              </a:rPr>
              <a:t>ir</a:t>
            </a:r>
            <a:r>
              <a:rPr sz="1000" b="1" spc="-10" dirty="0">
                <a:latin typeface="Tahoma"/>
                <a:cs typeface="Tahoma"/>
              </a:rPr>
              <a:t>e</a:t>
            </a:r>
            <a:r>
              <a:rPr sz="1000" b="1" spc="5" dirty="0">
                <a:latin typeface="Tahoma"/>
                <a:cs typeface="Tahoma"/>
              </a:rPr>
              <a:t>c</a:t>
            </a:r>
            <a:r>
              <a:rPr sz="1000" b="1" spc="-15" dirty="0">
                <a:latin typeface="Tahoma"/>
                <a:cs typeface="Tahoma"/>
              </a:rPr>
              <a:t>t</a:t>
            </a:r>
            <a:r>
              <a:rPr sz="1000" b="1" spc="-10" dirty="0">
                <a:latin typeface="Tahoma"/>
                <a:cs typeface="Tahoma"/>
              </a:rPr>
              <a:t>o</a:t>
            </a:r>
            <a:r>
              <a:rPr sz="1000" b="1" dirty="0">
                <a:latin typeface="Tahoma"/>
                <a:cs typeface="Tahoma"/>
              </a:rPr>
              <a:t>r</a:t>
            </a:r>
            <a:r>
              <a:rPr sz="1000" b="1" spc="-5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Tahoma"/>
                <a:cs typeface="Tahoma"/>
              </a:rPr>
              <a:t>Montre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109" y="930910"/>
            <a:ext cx="1243965" cy="33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Executive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Director: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Tahoma"/>
                <a:cs typeface="Tahoma"/>
              </a:rPr>
              <a:t>Piya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150" y="66674"/>
            <a:ext cx="1714500" cy="4476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6712" y="1334753"/>
            <a:ext cx="6588125" cy="74720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600" spc="-5" dirty="0">
                <a:latin typeface="Cordia New"/>
                <a:cs typeface="Cordia New"/>
              </a:rPr>
              <a:t>D.4</a:t>
            </a:r>
            <a:r>
              <a:rPr sz="1600" spc="-15" dirty="0">
                <a:latin typeface="Cordia New"/>
                <a:cs typeface="Cordia New"/>
              </a:rPr>
              <a:t> </a:t>
            </a:r>
            <a:r>
              <a:rPr sz="1600" spc="-5" dirty="0">
                <a:latin typeface="Cordia New"/>
                <a:cs typeface="Cordia New"/>
              </a:rPr>
              <a:t>Fire</a:t>
            </a:r>
            <a:r>
              <a:rPr sz="1600" spc="-10" dirty="0">
                <a:latin typeface="Cordia New"/>
                <a:cs typeface="Cordia New"/>
              </a:rPr>
              <a:t> </a:t>
            </a:r>
            <a:r>
              <a:rPr sz="1600" spc="-5" dirty="0">
                <a:latin typeface="Cordia New"/>
                <a:cs typeface="Cordia New"/>
              </a:rPr>
              <a:t>Extinguisher</a:t>
            </a:r>
            <a:r>
              <a:rPr sz="1600" spc="-15" dirty="0">
                <a:latin typeface="Cordia New"/>
                <a:cs typeface="Cordia New"/>
              </a:rPr>
              <a:t> </a:t>
            </a:r>
            <a:r>
              <a:rPr sz="1600" spc="-5" dirty="0">
                <a:latin typeface="Cordia New"/>
                <a:cs typeface="Cordia New"/>
              </a:rPr>
              <a:t>Characteristics.</a:t>
            </a:r>
            <a:endParaRPr sz="1600" dirty="0">
              <a:latin typeface="Cordia New"/>
              <a:cs typeface="Cordia New"/>
            </a:endParaRPr>
          </a:p>
          <a:p>
            <a:pPr marL="12700" marR="6350">
              <a:lnSpc>
                <a:spcPct val="115500"/>
              </a:lnSpc>
              <a:spcBef>
                <a:spcPts val="60"/>
              </a:spcBef>
            </a:pPr>
            <a:r>
              <a:rPr sz="1400" spc="-5" dirty="0">
                <a:latin typeface="Cordia New"/>
                <a:cs typeface="Cordia New"/>
              </a:rPr>
              <a:t>D.4.3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Carbon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Dioxide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Type. </a:t>
            </a:r>
            <a:r>
              <a:rPr sz="1400" spc="-5" dirty="0">
                <a:latin typeface="Cordia New"/>
                <a:cs typeface="Cordia New"/>
              </a:rPr>
              <a:t>This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type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primarily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intended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for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use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B 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Class </a:t>
            </a:r>
            <a:r>
              <a:rPr sz="1400" dirty="0">
                <a:latin typeface="Cordia New"/>
                <a:cs typeface="Cordia New"/>
              </a:rPr>
              <a:t>C </a:t>
            </a:r>
            <a:r>
              <a:rPr sz="1400" spc="-5" dirty="0">
                <a:latin typeface="Cordia New"/>
                <a:cs typeface="Cordia New"/>
              </a:rPr>
              <a:t>fires.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Carbon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dioxide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have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limited</a:t>
            </a:r>
            <a:r>
              <a:rPr sz="1400" spc="-5" dirty="0">
                <a:latin typeface="Cordia New"/>
                <a:cs typeface="Cordia New"/>
              </a:rPr>
              <a:t> range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and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affected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by draft </a:t>
            </a:r>
            <a:r>
              <a:rPr sz="1400" dirty="0">
                <a:latin typeface="Cordia New"/>
                <a:cs typeface="Cordia New"/>
              </a:rPr>
              <a:t>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wind;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thus,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initial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applicat.ion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needs 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start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reasonably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close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fire.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all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fires,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should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directed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at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base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flames.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should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applied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1.0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burning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surface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even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after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flames</a:t>
            </a:r>
            <a:r>
              <a:rPr sz="1400" dirty="0">
                <a:latin typeface="Cordia New"/>
                <a:cs typeface="Cordia New"/>
              </a:rPr>
              <a:t> are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allow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added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time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</a:t>
            </a:r>
            <a:r>
              <a:rPr sz="1400" dirty="0">
                <a:latin typeface="Cordia New"/>
                <a:cs typeface="Cordia New"/>
              </a:rPr>
              <a:t> cooling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prevent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possible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reflash.</a:t>
            </a:r>
            <a:r>
              <a:rPr sz="1400" spc="-5" dirty="0">
                <a:latin typeface="Cordia New"/>
                <a:cs typeface="Cordia New"/>
              </a:rPr>
              <a:t> 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most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commonly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used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method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 agent</a:t>
            </a:r>
            <a:r>
              <a:rPr sz="1400" spc="-5" dirty="0">
                <a:latin typeface="Cordia New"/>
                <a:cs typeface="Cordia New"/>
              </a:rPr>
              <a:t> application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contained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flammable </a:t>
            </a:r>
            <a:r>
              <a:rPr sz="1400" dirty="0">
                <a:latin typeface="Cordia New"/>
                <a:cs typeface="Cordia New"/>
              </a:rPr>
              <a:t>liquid </a:t>
            </a:r>
            <a:r>
              <a:rPr sz="1400" spc="-5" dirty="0">
                <a:latin typeface="Cordia New"/>
                <a:cs typeface="Cordia New"/>
              </a:rPr>
              <a:t>fires</a:t>
            </a:r>
            <a:r>
              <a:rPr sz="1400" dirty="0">
                <a:latin typeface="Cordia New"/>
                <a:cs typeface="Cordia New"/>
              </a:rPr>
              <a:t> is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start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at </a:t>
            </a:r>
            <a:r>
              <a:rPr sz="1400" spc="-5" dirty="0">
                <a:latin typeface="Cordia New"/>
                <a:cs typeface="Cordia New"/>
              </a:rPr>
              <a:t>the</a:t>
            </a:r>
            <a:endParaRPr sz="1400" dirty="0">
              <a:latin typeface="Cordia New"/>
              <a:cs typeface="Cordia New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latin typeface="Cordia New"/>
                <a:cs typeface="Cordia New"/>
              </a:rPr>
              <a:t>near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edge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direct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in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slow. side-to-side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sweeping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motion,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gradually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progressing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toward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back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of</a:t>
            </a:r>
            <a:endParaRPr sz="1400" dirty="0">
              <a:latin typeface="Cordia New"/>
              <a:cs typeface="Cordia New"/>
            </a:endParaRPr>
          </a:p>
          <a:p>
            <a:pPr marL="12700" marR="100965">
              <a:lnSpc>
                <a:spcPct val="115500"/>
              </a:lnSpc>
              <a:spcBef>
                <a:spcPts val="5"/>
              </a:spcBef>
            </a:pPr>
            <a:r>
              <a:rPr sz="140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other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method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caIled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overhead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application. The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horn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 </a:t>
            </a:r>
            <a:r>
              <a:rPr sz="1400" spc="-5" dirty="0">
                <a:latin typeface="Cordia New"/>
                <a:cs typeface="Cordia New"/>
              </a:rPr>
              <a:t>directed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dagger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downward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position </a:t>
            </a:r>
            <a:r>
              <a:rPr sz="1400" dirty="0">
                <a:latin typeface="Cordia New"/>
                <a:cs typeface="Cordia New"/>
              </a:rPr>
              <a:t> (at an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angle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about</a:t>
            </a:r>
            <a:r>
              <a:rPr sz="1400" spc="-5" dirty="0">
                <a:latin typeface="Cordia New"/>
                <a:cs typeface="Cordia New"/>
              </a:rPr>
              <a:t> 45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degrees)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toward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center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-5" dirty="0">
                <a:latin typeface="Cordia New"/>
                <a:cs typeface="Cordia New"/>
              </a:rPr>
              <a:t> the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burning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area.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Generally, the</a:t>
            </a:r>
            <a:r>
              <a:rPr sz="1400" dirty="0">
                <a:latin typeface="Cordia New"/>
                <a:cs typeface="Cordia New"/>
              </a:rPr>
              <a:t> horn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 </a:t>
            </a:r>
            <a:r>
              <a:rPr sz="1400" spc="-5" dirty="0">
                <a:latin typeface="Cordia New"/>
                <a:cs typeface="Cordia New"/>
              </a:rPr>
              <a:t>not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moved,</a:t>
            </a:r>
            <a:r>
              <a:rPr sz="1400" dirty="0">
                <a:latin typeface="Cordia New"/>
                <a:cs typeface="Cordia New"/>
              </a:rPr>
              <a:t> as in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other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method,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because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stream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enters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above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spreads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out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all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directions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over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burning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surface. </a:t>
            </a:r>
            <a:r>
              <a:rPr sz="1400" dirty="0">
                <a:latin typeface="Cordia New"/>
                <a:cs typeface="Cordia New"/>
              </a:rPr>
              <a:t> For </a:t>
            </a:r>
            <a:r>
              <a:rPr sz="1400" spc="-5" dirty="0">
                <a:latin typeface="Cordia New"/>
                <a:cs typeface="Cordia New"/>
              </a:rPr>
              <a:t>spill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tires, 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side-to-side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sweeping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motion</a:t>
            </a:r>
            <a:r>
              <a:rPr sz="1400" dirty="0">
                <a:latin typeface="Cordia New"/>
                <a:cs typeface="Cordia New"/>
              </a:rPr>
              <a:t> could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give</a:t>
            </a:r>
            <a:r>
              <a:rPr sz="1400" spc="-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better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results.</a:t>
            </a:r>
            <a:endParaRPr sz="1400" dirty="0">
              <a:latin typeface="Cordia New"/>
              <a:cs typeface="Cordia New"/>
            </a:endParaRPr>
          </a:p>
          <a:p>
            <a:pPr marL="12700" marR="113664" indent="457200">
              <a:lnSpc>
                <a:spcPts val="1939"/>
              </a:lnSpc>
              <a:spcBef>
                <a:spcPts val="100"/>
              </a:spcBef>
            </a:pPr>
            <a:r>
              <a:rPr sz="1400" dirty="0">
                <a:latin typeface="Cordia New"/>
                <a:cs typeface="Cordia New"/>
              </a:rPr>
              <a:t>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involving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electrical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equipment, discharge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should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directed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at</a:t>
            </a:r>
            <a:r>
              <a:rPr sz="1400" spc="-5" dirty="0">
                <a:latin typeface="Cordia New"/>
                <a:cs typeface="Cordia New"/>
              </a:rPr>
              <a:t> 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source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flames.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It</a:t>
            </a:r>
            <a:r>
              <a:rPr sz="1400" dirty="0">
                <a:latin typeface="Cordia New"/>
                <a:cs typeface="Cordia New"/>
              </a:rPr>
              <a:t> is </a:t>
            </a:r>
            <a:r>
              <a:rPr sz="1400" spc="-5" dirty="0">
                <a:latin typeface="Cordia New"/>
                <a:cs typeface="Cordia New"/>
              </a:rPr>
              <a:t>important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de-energize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 equipment</a:t>
            </a:r>
            <a:r>
              <a:rPr sz="1400" spc="2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as</a:t>
            </a:r>
            <a:r>
              <a:rPr sz="1400" dirty="0">
                <a:latin typeface="Cordia New"/>
                <a:cs typeface="Cordia New"/>
              </a:rPr>
              <a:t> soon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possible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eliminate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potential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reignition.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These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agents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are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not </a:t>
            </a:r>
            <a:r>
              <a:rPr sz="1400" spc="-5" dirty="0">
                <a:latin typeface="Cordia New"/>
                <a:cs typeface="Cordia New"/>
              </a:rPr>
              <a:t>suitable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use </a:t>
            </a:r>
            <a:r>
              <a:rPr sz="1400" dirty="0">
                <a:latin typeface="Cordia New"/>
                <a:cs typeface="Cordia New"/>
              </a:rPr>
              <a:t> 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pressurized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fuel</a:t>
            </a:r>
            <a:r>
              <a:rPr sz="1400" dirty="0">
                <a:latin typeface="Cordia New"/>
                <a:cs typeface="Cordia New"/>
              </a:rPr>
              <a:t> fires</a:t>
            </a:r>
            <a:r>
              <a:rPr sz="1400" spc="-5" dirty="0">
                <a:latin typeface="Cordia New"/>
                <a:cs typeface="Cordia New"/>
              </a:rPr>
              <a:t> or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cooking-grease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fires.</a:t>
            </a:r>
            <a:endParaRPr sz="1400" dirty="0">
              <a:latin typeface="Cordia New"/>
              <a:cs typeface="Cordia New"/>
            </a:endParaRPr>
          </a:p>
          <a:p>
            <a:pPr marL="12700" marR="166370" indent="457200">
              <a:lnSpc>
                <a:spcPts val="1930"/>
              </a:lnSpc>
              <a:spcBef>
                <a:spcPts val="20"/>
              </a:spcBef>
            </a:pPr>
            <a:r>
              <a:rPr sz="1400" dirty="0">
                <a:latin typeface="Cordia New"/>
                <a:cs typeface="Cordia New"/>
              </a:rPr>
              <a:t>The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carbon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dioxide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agent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by diluting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surrounding</a:t>
            </a:r>
            <a:r>
              <a:rPr sz="1400" spc="3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atmosphere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with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inert</a:t>
            </a:r>
            <a:r>
              <a:rPr sz="1400" dirty="0">
                <a:latin typeface="Cordia New"/>
                <a:cs typeface="Cordia New"/>
              </a:rPr>
              <a:t> gas </a:t>
            </a:r>
            <a:r>
              <a:rPr sz="1400" spc="-5" dirty="0">
                <a:latin typeface="Cordia New"/>
                <a:cs typeface="Cordia New"/>
              </a:rPr>
              <a:t>so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oxygen </a:t>
            </a:r>
            <a:r>
              <a:rPr sz="1400" dirty="0">
                <a:latin typeface="Cordia New"/>
                <a:cs typeface="Cordia New"/>
              </a:rPr>
              <a:t> levels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kept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below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percentage required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for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combustion.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this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type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used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unventilated</a:t>
            </a:r>
            <a:endParaRPr sz="1400" dirty="0">
              <a:latin typeface="Cordia New"/>
              <a:cs typeface="Cordia New"/>
            </a:endParaRPr>
          </a:p>
          <a:p>
            <a:pPr marL="12700" marR="293370">
              <a:lnSpc>
                <a:spcPts val="1939"/>
              </a:lnSpc>
              <a:spcBef>
                <a:spcPts val="10"/>
              </a:spcBef>
            </a:pPr>
            <a:r>
              <a:rPr sz="1400" dirty="0">
                <a:latin typeface="Cordia New"/>
                <a:cs typeface="Cordia New"/>
              </a:rPr>
              <a:t>space,</a:t>
            </a:r>
            <a:r>
              <a:rPr sz="1400" spc="-5" dirty="0">
                <a:latin typeface="Cordia New"/>
                <a:cs typeface="Cordia New"/>
              </a:rPr>
              <a:t> such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as 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small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room,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closet,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other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tilled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area,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prolonged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occupancy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space can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result</a:t>
            </a:r>
            <a:r>
              <a:rPr sz="1400" dirty="0">
                <a:latin typeface="Cordia New"/>
                <a:cs typeface="Cordia New"/>
              </a:rPr>
              <a:t> 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loss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consciousness due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oxygen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deficiency.</a:t>
            </a:r>
            <a:endParaRPr sz="1400" dirty="0">
              <a:latin typeface="Cordia New"/>
              <a:cs typeface="Cordia New"/>
            </a:endParaRPr>
          </a:p>
          <a:p>
            <a:pPr marL="12700" marR="57150" indent="457200">
              <a:lnSpc>
                <a:spcPts val="1930"/>
              </a:lnSpc>
              <a:spcBef>
                <a:spcPts val="15"/>
              </a:spcBef>
            </a:pPr>
            <a:r>
              <a:rPr sz="1400" spc="-5" dirty="0">
                <a:latin typeface="Cordia New"/>
                <a:cs typeface="Cordia New"/>
              </a:rPr>
              <a:t>Hand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of</a:t>
            </a:r>
            <a:r>
              <a:rPr sz="1400" spc="-5" dirty="0">
                <a:latin typeface="Cordia New"/>
                <a:cs typeface="Cordia New"/>
              </a:rPr>
              <a:t> this type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are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usually</a:t>
            </a:r>
            <a:r>
              <a:rPr sz="1400" spc="-5" dirty="0">
                <a:latin typeface="Cordia New"/>
                <a:cs typeface="Cordia New"/>
              </a:rPr>
              <a:t> available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at capacities</a:t>
            </a:r>
            <a:r>
              <a:rPr sz="1400" spc="-5" dirty="0">
                <a:latin typeface="Cordia New"/>
                <a:cs typeface="Cordia New"/>
              </a:rPr>
              <a:t> from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2Y2</a:t>
            </a:r>
            <a:r>
              <a:rPr sz="1400" i="1" spc="2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lb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20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lb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(1.]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9.1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kg). having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extinguishment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ratings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from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l-B:C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10-B:C.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Carbon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dioxide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might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have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limited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effect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deep-seated</a:t>
            </a:r>
            <a:endParaRPr sz="1400" dirty="0">
              <a:latin typeface="Cordia New"/>
              <a:cs typeface="Cordia New"/>
            </a:endParaRPr>
          </a:p>
          <a:p>
            <a:pPr marL="12700" marR="15240">
              <a:lnSpc>
                <a:spcPts val="1939"/>
              </a:lnSpc>
              <a:spcBef>
                <a:spcPts val="10"/>
              </a:spcBef>
            </a:pPr>
            <a:r>
              <a:rPr sz="1400" spc="-5" dirty="0">
                <a:latin typeface="Cordia New"/>
                <a:cs typeface="Cordia New"/>
              </a:rPr>
              <a:t>fires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electrical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enclosures.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Wheeled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carbon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dioxide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tire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usually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available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in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capacities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dirty="0">
                <a:latin typeface="Cordia New"/>
                <a:cs typeface="Cordia New"/>
              </a:rPr>
              <a:t> 50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Ib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100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lb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(23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45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kg), having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extinguishment ratings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10-B:C to</a:t>
            </a:r>
            <a:r>
              <a:rPr sz="1400" dirty="0">
                <a:latin typeface="Cordia New"/>
                <a:cs typeface="Cordia New"/>
              </a:rPr>
              <a:t> 20-B:C.</a:t>
            </a:r>
            <a:r>
              <a:rPr sz="1400" spc="-5" dirty="0">
                <a:latin typeface="Cordia New"/>
                <a:cs typeface="Cordia New"/>
              </a:rPr>
              <a:t> 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carbon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dioxide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 </a:t>
            </a:r>
            <a:r>
              <a:rPr sz="1400" spc="-5" dirty="0">
                <a:latin typeface="Cordia New"/>
                <a:cs typeface="Cordia New"/>
              </a:rPr>
              <a:t>retained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under</a:t>
            </a:r>
            <a:endParaRPr sz="1400" dirty="0">
              <a:latin typeface="Cordia New"/>
              <a:cs typeface="Cordia New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400" spc="-5" dirty="0">
                <a:latin typeface="Cordia New"/>
                <a:cs typeface="Cordia New"/>
              </a:rPr>
              <a:t>its</a:t>
            </a:r>
            <a:r>
              <a:rPr sz="1400" dirty="0">
                <a:latin typeface="Cordia New"/>
                <a:cs typeface="Cordia New"/>
              </a:rPr>
              <a:t> own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pressure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fluid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condition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at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room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temperature.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agent is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self-expelling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discharged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by operation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of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valve</a:t>
            </a:r>
          </a:p>
          <a:p>
            <a:pPr marL="12700" marR="128270">
              <a:lnSpc>
                <a:spcPct val="115599"/>
              </a:lnSpc>
              <a:spcBef>
                <a:spcPts val="5"/>
              </a:spcBef>
            </a:pP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causes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carbon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dioxide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expelled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through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horn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its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vapor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solid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phase.</a:t>
            </a:r>
            <a:r>
              <a:rPr sz="1400" dirty="0">
                <a:latin typeface="Cordia New"/>
                <a:cs typeface="Cordia New"/>
              </a:rPr>
              <a:t> 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 operated, 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held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 </a:t>
            </a:r>
            <a:r>
              <a:rPr sz="1400" dirty="0">
                <a:latin typeface="Cordia New"/>
                <a:cs typeface="Cordia New"/>
              </a:rPr>
              <a:t>an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upright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position.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locking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ring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pulled,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operating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lever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squeezed.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smaller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2 lb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5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lb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(0.9]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2.3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kg) models.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horn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attached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valve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assembly </a:t>
            </a:r>
            <a:r>
              <a:rPr sz="1400" dirty="0">
                <a:latin typeface="Cordia New"/>
                <a:cs typeface="Cordia New"/>
              </a:rPr>
              <a:t>hy a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metal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tube/swing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joint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connector. </a:t>
            </a:r>
            <a:r>
              <a:rPr sz="140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smaller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models</a:t>
            </a:r>
            <a:r>
              <a:rPr sz="1400" dirty="0">
                <a:latin typeface="Cordia New"/>
                <a:cs typeface="Cordia New"/>
              </a:rPr>
              <a:t> are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designed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 operated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with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hand.</a:t>
            </a:r>
            <a:r>
              <a:rPr sz="1400" dirty="0">
                <a:latin typeface="Cordia New"/>
                <a:cs typeface="Cordia New"/>
              </a:rPr>
              <a:t> 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larger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portables. 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 </a:t>
            </a:r>
            <a:r>
              <a:rPr sz="1400" dirty="0">
                <a:latin typeface="Cordia New"/>
                <a:cs typeface="Cordia New"/>
              </a:rPr>
              <a:t> hom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</a:t>
            </a:r>
            <a:r>
              <a:rPr sz="1400" spc="-5" dirty="0">
                <a:latin typeface="Cordia New"/>
                <a:cs typeface="Cordia New"/>
              </a:rPr>
              <a:t> attached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several </a:t>
            </a:r>
            <a:r>
              <a:rPr sz="1400" spc="-5" dirty="0">
                <a:latin typeface="Cordia New"/>
                <a:cs typeface="Cordia New"/>
              </a:rPr>
              <a:t>feet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-5" dirty="0">
                <a:latin typeface="Cordia New"/>
                <a:cs typeface="Cordia New"/>
              </a:rPr>
              <a:t> flexible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hose.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These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require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"two-hand"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operation.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minimum 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time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for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portables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varies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8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seconds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30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seconds, depending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upon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size.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maximum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range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of the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su"eam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 from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3 </a:t>
            </a:r>
            <a:r>
              <a:rPr sz="1400" spc="-5" dirty="0">
                <a:latin typeface="Cordia New"/>
                <a:cs typeface="Cordia New"/>
              </a:rPr>
              <a:t>ft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8 </a:t>
            </a:r>
            <a:r>
              <a:rPr sz="1400" spc="-5" dirty="0">
                <a:latin typeface="Cordia New"/>
                <a:cs typeface="Cordia New"/>
              </a:rPr>
              <a:t>ft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(l m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dirty="0">
                <a:latin typeface="Cordia New"/>
                <a:cs typeface="Cordia New"/>
              </a:rPr>
              <a:t> 2.4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m). </a:t>
            </a:r>
            <a:r>
              <a:rPr sz="1400" i="1" spc="-5" dirty="0">
                <a:latin typeface="Cordia New"/>
                <a:cs typeface="Cordia New"/>
              </a:rPr>
              <a:t>[See Figure</a:t>
            </a:r>
            <a:r>
              <a:rPr sz="1400" i="1" spc="5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D.4.3(a)</a:t>
            </a:r>
            <a:r>
              <a:rPr sz="1400" i="1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and Figure</a:t>
            </a:r>
            <a:r>
              <a:rPr sz="1400" i="1" spc="5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D.4.3(b).J</a:t>
            </a:r>
            <a:endParaRPr sz="1400" dirty="0">
              <a:latin typeface="Cordia New"/>
              <a:cs typeface="Cordia New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D80984-6F3E-48D4-ADB7-04D9024AA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dirty="0">
                <a:latin typeface="Browallia New"/>
                <a:cs typeface="Browallia New"/>
              </a:rPr>
              <a:t>5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5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880" y="269240"/>
            <a:ext cx="224472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ahoma"/>
                <a:cs typeface="Tahoma"/>
              </a:rPr>
              <a:t>P.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GRAND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GROUP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LTD.,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PART.</a:t>
            </a:r>
            <a:endParaRPr sz="1200">
              <a:latin typeface="Tahoma"/>
              <a:cs typeface="Tahoma"/>
            </a:endParaRPr>
          </a:p>
          <a:p>
            <a:pPr marL="33655" marR="2286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Tahoma"/>
                <a:cs typeface="Tahoma"/>
              </a:rPr>
              <a:t>2/85 Soi </a:t>
            </a:r>
            <a:r>
              <a:rPr sz="900" spc="-5" dirty="0">
                <a:latin typeface="Tahoma"/>
                <a:cs typeface="Tahoma"/>
              </a:rPr>
              <a:t>Banhkhuntien </a:t>
            </a:r>
            <a:r>
              <a:rPr sz="900" dirty="0">
                <a:latin typeface="Tahoma"/>
                <a:cs typeface="Tahoma"/>
              </a:rPr>
              <a:t>16</a:t>
            </a:r>
            <a:r>
              <a:rPr sz="900" i="1" dirty="0">
                <a:latin typeface="Tahoma"/>
                <a:cs typeface="Tahoma"/>
              </a:rPr>
              <a:t>, </a:t>
            </a:r>
            <a:r>
              <a:rPr sz="900" spc="-5" dirty="0">
                <a:latin typeface="Tahoma"/>
                <a:cs typeface="Tahoma"/>
              </a:rPr>
              <a:t>Samaedum</a:t>
            </a:r>
            <a:r>
              <a:rPr sz="900" i="1" spc="-5" dirty="0">
                <a:latin typeface="Tahoma"/>
                <a:cs typeface="Tahoma"/>
              </a:rPr>
              <a:t>, </a:t>
            </a:r>
            <a:r>
              <a:rPr sz="900" i="1" spc="-27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Bangkhuntien</a:t>
            </a:r>
            <a:r>
              <a:rPr sz="900" i="1" spc="-5" dirty="0">
                <a:latin typeface="Tahoma"/>
                <a:cs typeface="Tahoma"/>
              </a:rPr>
              <a:t>,</a:t>
            </a:r>
            <a:r>
              <a:rPr sz="900" i="1" spc="-1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Bangkok</a:t>
            </a:r>
            <a:endParaRPr sz="900">
              <a:latin typeface="Tahoma"/>
              <a:cs typeface="Tahoma"/>
            </a:endParaRPr>
          </a:p>
          <a:p>
            <a:pPr marL="47625" marR="577850" indent="-35560">
              <a:lnSpc>
                <a:spcPts val="1090"/>
              </a:lnSpc>
              <a:spcBef>
                <a:spcPts val="40"/>
              </a:spcBef>
            </a:pPr>
            <a:r>
              <a:rPr sz="900" spc="-5" dirty="0">
                <a:latin typeface="Tahoma"/>
                <a:cs typeface="Tahoma"/>
              </a:rPr>
              <a:t>Tel. 02-451-0921, </a:t>
            </a:r>
            <a:r>
              <a:rPr sz="900" dirty="0">
                <a:latin typeface="Tahoma"/>
                <a:cs typeface="Tahoma"/>
              </a:rPr>
              <a:t>081-839-3461 </a:t>
            </a:r>
            <a:r>
              <a:rPr sz="900" spc="-2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Fax.02-451-0922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ts val="1045"/>
              </a:lnSpc>
            </a:pPr>
            <a:r>
              <a:rPr sz="900" spc="-5" dirty="0">
                <a:latin typeface="Tahoma"/>
                <a:cs typeface="Tahoma"/>
                <a:hlinkClick r:id="rId2"/>
              </a:rPr>
              <a:t>contact@psinspector.com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Tahoma"/>
                <a:cs typeface="Tahoma"/>
                <a:hlinkClick r:id="rId3"/>
              </a:rPr>
              <a:t>www.psinspector.com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109" y="471931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Ma</a:t>
            </a:r>
            <a:r>
              <a:rPr sz="1000" b="1" spc="-5" dirty="0">
                <a:latin typeface="Tahoma"/>
                <a:cs typeface="Tahoma"/>
              </a:rPr>
              <a:t>na</a:t>
            </a:r>
            <a:r>
              <a:rPr sz="1000" b="1" spc="-10" dirty="0">
                <a:latin typeface="Tahoma"/>
                <a:cs typeface="Tahoma"/>
              </a:rPr>
              <a:t>g</a:t>
            </a:r>
            <a:r>
              <a:rPr sz="1000" b="1" dirty="0">
                <a:latin typeface="Tahoma"/>
                <a:cs typeface="Tahoma"/>
              </a:rPr>
              <a:t>i</a:t>
            </a:r>
            <a:r>
              <a:rPr sz="1000" b="1" spc="-10" dirty="0">
                <a:latin typeface="Tahoma"/>
                <a:cs typeface="Tahoma"/>
              </a:rPr>
              <a:t>n</a:t>
            </a:r>
            <a:r>
              <a:rPr sz="1000" b="1" spc="-5" dirty="0">
                <a:latin typeface="Tahoma"/>
                <a:cs typeface="Tahoma"/>
              </a:rPr>
              <a:t>g</a:t>
            </a:r>
            <a:r>
              <a:rPr sz="1000" b="1" spc="-10" dirty="0">
                <a:latin typeface="Tahoma"/>
                <a:cs typeface="Tahoma"/>
              </a:rPr>
              <a:t> </a:t>
            </a:r>
            <a:r>
              <a:rPr sz="1000" b="1" spc="5" dirty="0">
                <a:latin typeface="Tahoma"/>
                <a:cs typeface="Tahoma"/>
              </a:rPr>
              <a:t>D</a:t>
            </a:r>
            <a:r>
              <a:rPr sz="1000" b="1" spc="-5" dirty="0">
                <a:latin typeface="Tahoma"/>
                <a:cs typeface="Tahoma"/>
              </a:rPr>
              <a:t>ir</a:t>
            </a:r>
            <a:r>
              <a:rPr sz="1000" b="1" spc="-10" dirty="0">
                <a:latin typeface="Tahoma"/>
                <a:cs typeface="Tahoma"/>
              </a:rPr>
              <a:t>e</a:t>
            </a:r>
            <a:r>
              <a:rPr sz="1000" b="1" spc="5" dirty="0">
                <a:latin typeface="Tahoma"/>
                <a:cs typeface="Tahoma"/>
              </a:rPr>
              <a:t>c</a:t>
            </a:r>
            <a:r>
              <a:rPr sz="1000" b="1" spc="-15" dirty="0">
                <a:latin typeface="Tahoma"/>
                <a:cs typeface="Tahoma"/>
              </a:rPr>
              <a:t>t</a:t>
            </a:r>
            <a:r>
              <a:rPr sz="1000" b="1" spc="-10" dirty="0">
                <a:latin typeface="Tahoma"/>
                <a:cs typeface="Tahoma"/>
              </a:rPr>
              <a:t>o</a:t>
            </a:r>
            <a:r>
              <a:rPr sz="1000" b="1" dirty="0">
                <a:latin typeface="Tahoma"/>
                <a:cs typeface="Tahoma"/>
              </a:rPr>
              <a:t>r</a:t>
            </a:r>
            <a:r>
              <a:rPr sz="1000" b="1" spc="-5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Tahoma"/>
                <a:cs typeface="Tahoma"/>
              </a:rPr>
              <a:t>Montre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109" y="930910"/>
            <a:ext cx="1243965" cy="33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Executive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Director: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Tahoma"/>
                <a:cs typeface="Tahoma"/>
              </a:rPr>
              <a:t>Piya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150" y="66674"/>
            <a:ext cx="1714500" cy="4476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6712" y="4679162"/>
            <a:ext cx="6530975" cy="199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000">
              <a:lnSpc>
                <a:spcPct val="115799"/>
              </a:lnSpc>
              <a:spcBef>
                <a:spcPts val="100"/>
              </a:spcBef>
            </a:pPr>
            <a:r>
              <a:rPr sz="1400" dirty="0">
                <a:latin typeface="Cordia New"/>
                <a:cs typeface="Cordia New"/>
              </a:rPr>
              <a:t>D </a:t>
            </a:r>
            <a:r>
              <a:rPr sz="1400" spc="-5" dirty="0">
                <a:latin typeface="Cordia New"/>
                <a:cs typeface="Cordia New"/>
              </a:rPr>
              <a:t>.4.4.2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Bromochlorodifluoromethane</a:t>
            </a:r>
            <a:r>
              <a:rPr sz="1400" spc="3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/ </a:t>
            </a:r>
            <a:r>
              <a:rPr sz="1400" spc="-5" dirty="0">
                <a:latin typeface="Cordia New"/>
                <a:cs typeface="Cordia New"/>
              </a:rPr>
              <a:t>Bromotrifluoromethane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Mixtures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-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Halon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1211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Halon </a:t>
            </a:r>
            <a:r>
              <a:rPr sz="1400" dirty="0">
                <a:latin typeface="Cordia New"/>
                <a:cs typeface="Cordia New"/>
              </a:rPr>
              <a:t>1301.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this type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are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available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capacities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l.0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Ib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20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lb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(0.45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9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kg),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having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extinguishment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ratings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l-B:C </a:t>
            </a:r>
            <a:r>
              <a:rPr sz="1400" spc="-5" dirty="0">
                <a:latin typeface="Cordia New"/>
                <a:cs typeface="Cordia New"/>
              </a:rPr>
              <a:t>to</a:t>
            </a:r>
            <a:endParaRPr sz="1400">
              <a:latin typeface="Cordia New"/>
              <a:cs typeface="Cordia New"/>
            </a:endParaRPr>
          </a:p>
          <a:p>
            <a:pPr marL="12700" marR="128270">
              <a:lnSpc>
                <a:spcPct val="115399"/>
              </a:lnSpc>
              <a:spcBef>
                <a:spcPts val="5"/>
              </a:spcBef>
            </a:pPr>
            <a:r>
              <a:rPr sz="1400" spc="-5" dirty="0">
                <a:latin typeface="Cordia New"/>
                <a:cs typeface="Cordia New"/>
              </a:rPr>
              <a:t>4-A:80-B:C.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halogenated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agent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mixture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retained </a:t>
            </a:r>
            <a:r>
              <a:rPr sz="1400" dirty="0">
                <a:latin typeface="Cordia New"/>
                <a:cs typeface="Cordia New"/>
              </a:rPr>
              <a:t>under</a:t>
            </a:r>
            <a:r>
              <a:rPr sz="1400" spc="2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pressure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liquid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state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self-expelling.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Some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these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superpressurized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with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nitrogen.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Upon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actuation,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vapor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pressure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causes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agent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expand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so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stream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</a:t>
            </a:r>
            <a:r>
              <a:rPr sz="1400" spc="-5" dirty="0">
                <a:latin typeface="Cordia New"/>
                <a:cs typeface="Cordia New"/>
              </a:rPr>
              <a:t> in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form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gas/mist. These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have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horizontal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stream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range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3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ft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18</a:t>
            </a:r>
            <a:r>
              <a:rPr sz="1400" spc="-5" dirty="0">
                <a:latin typeface="Cordia New"/>
                <a:cs typeface="Cordia New"/>
              </a:rPr>
              <a:t> ft</a:t>
            </a:r>
            <a:endParaRPr sz="1400">
              <a:latin typeface="Cordia New"/>
              <a:cs typeface="Cordia New"/>
            </a:endParaRPr>
          </a:p>
          <a:p>
            <a:pPr marL="12700" marR="5080">
              <a:lnSpc>
                <a:spcPct val="115399"/>
              </a:lnSpc>
              <a:spcBef>
                <a:spcPts val="5"/>
              </a:spcBef>
            </a:pPr>
            <a:r>
              <a:rPr sz="1400" dirty="0">
                <a:latin typeface="Cordia New"/>
                <a:cs typeface="Cordia New"/>
              </a:rPr>
              <a:t>(0.9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m</a:t>
            </a:r>
            <a:r>
              <a:rPr sz="1400" spc="-5" dirty="0">
                <a:latin typeface="Cordia New"/>
                <a:cs typeface="Cordia New"/>
              </a:rPr>
              <a:t> [05.5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m)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not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affected by wind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as </a:t>
            </a:r>
            <a:r>
              <a:rPr sz="1400" spc="-5" dirty="0">
                <a:latin typeface="Cordia New"/>
                <a:cs typeface="Cordia New"/>
              </a:rPr>
              <a:t>much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carbon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dioxide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Halon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1301.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Deep-seated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Class </a:t>
            </a:r>
            <a:r>
              <a:rPr sz="1400" dirty="0">
                <a:latin typeface="Cordia New"/>
                <a:cs typeface="Cordia New"/>
              </a:rPr>
              <a:t>A </a:t>
            </a:r>
            <a:r>
              <a:rPr sz="1400" spc="-5" dirty="0">
                <a:latin typeface="Cordia New"/>
                <a:cs typeface="Cordia New"/>
              </a:rPr>
              <a:t>fires</a:t>
            </a:r>
            <a:r>
              <a:rPr sz="1400" dirty="0">
                <a:latin typeface="Cordia New"/>
                <a:cs typeface="Cordia New"/>
              </a:rPr>
              <a:t> could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need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broken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apart</a:t>
            </a:r>
            <a:r>
              <a:rPr sz="1400" spc="-5" dirty="0">
                <a:latin typeface="Cordia New"/>
                <a:cs typeface="Cordia New"/>
              </a:rPr>
              <a:t> 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effect </a:t>
            </a:r>
            <a:r>
              <a:rPr sz="1400" spc="-5" dirty="0">
                <a:latin typeface="Cordia New"/>
                <a:cs typeface="Cordia New"/>
              </a:rPr>
              <a:t>complete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extinguishment. 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B</a:t>
            </a:r>
            <a:r>
              <a:rPr sz="1400" spc="-5" dirty="0">
                <a:latin typeface="Cordia New"/>
                <a:cs typeface="Cordia New"/>
              </a:rPr>
              <a:t> fires.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 </a:t>
            </a:r>
            <a:r>
              <a:rPr sz="1400" spc="-5" dirty="0">
                <a:latin typeface="Cordia New"/>
                <a:cs typeface="Cordia New"/>
              </a:rPr>
              <a:t>applied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side-to-side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motion.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progressing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toward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back </a:t>
            </a:r>
            <a:r>
              <a:rPr sz="1400" dirty="0">
                <a:latin typeface="Cordia New"/>
                <a:cs typeface="Cordia New"/>
              </a:rPr>
              <a:t>of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fire. </a:t>
            </a:r>
            <a:r>
              <a:rPr sz="1400" i="1" spc="-5" dirty="0">
                <a:latin typeface="Cordia New"/>
                <a:cs typeface="Cordia New"/>
              </a:rPr>
              <a:t>(See</a:t>
            </a:r>
            <a:r>
              <a:rPr sz="1400" i="1" spc="-10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Figure</a:t>
            </a:r>
            <a:r>
              <a:rPr sz="1400" i="1" spc="15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D.4.4.2.)</a:t>
            </a:r>
            <a:endParaRPr sz="1400">
              <a:latin typeface="Cordia New"/>
              <a:cs typeface="Cordia Ne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7804" y="7114489"/>
            <a:ext cx="2886068" cy="25284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35720" y="1947712"/>
            <a:ext cx="2305272" cy="23522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2529" y="2031566"/>
            <a:ext cx="2668284" cy="227336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6937" y="7046926"/>
            <a:ext cx="2406967" cy="2691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C60F45-4C6D-4916-87E0-6069295492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dirty="0">
                <a:latin typeface="Browallia New"/>
                <a:cs typeface="Browallia New"/>
              </a:rPr>
              <a:t>6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5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880" y="269240"/>
            <a:ext cx="224472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ahoma"/>
                <a:cs typeface="Tahoma"/>
              </a:rPr>
              <a:t>P.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GRAND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GROUP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LTD.,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PART.</a:t>
            </a:r>
            <a:endParaRPr sz="1200">
              <a:latin typeface="Tahoma"/>
              <a:cs typeface="Tahoma"/>
            </a:endParaRPr>
          </a:p>
          <a:p>
            <a:pPr marL="33655" marR="2286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Tahoma"/>
                <a:cs typeface="Tahoma"/>
              </a:rPr>
              <a:t>2/85 Soi </a:t>
            </a:r>
            <a:r>
              <a:rPr sz="900" spc="-5" dirty="0">
                <a:latin typeface="Tahoma"/>
                <a:cs typeface="Tahoma"/>
              </a:rPr>
              <a:t>Banhkhuntien </a:t>
            </a:r>
            <a:r>
              <a:rPr sz="900" dirty="0">
                <a:latin typeface="Tahoma"/>
                <a:cs typeface="Tahoma"/>
              </a:rPr>
              <a:t>16</a:t>
            </a:r>
            <a:r>
              <a:rPr sz="900" i="1" dirty="0">
                <a:latin typeface="Tahoma"/>
                <a:cs typeface="Tahoma"/>
              </a:rPr>
              <a:t>, </a:t>
            </a:r>
            <a:r>
              <a:rPr sz="900" spc="-5" dirty="0">
                <a:latin typeface="Tahoma"/>
                <a:cs typeface="Tahoma"/>
              </a:rPr>
              <a:t>Samaedum</a:t>
            </a:r>
            <a:r>
              <a:rPr sz="900" i="1" spc="-5" dirty="0">
                <a:latin typeface="Tahoma"/>
                <a:cs typeface="Tahoma"/>
              </a:rPr>
              <a:t>, </a:t>
            </a:r>
            <a:r>
              <a:rPr sz="900" i="1" spc="-27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Bangkhuntien</a:t>
            </a:r>
            <a:r>
              <a:rPr sz="900" i="1" spc="-5" dirty="0">
                <a:latin typeface="Tahoma"/>
                <a:cs typeface="Tahoma"/>
              </a:rPr>
              <a:t>,</a:t>
            </a:r>
            <a:r>
              <a:rPr sz="900" i="1" spc="-1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Bangkok</a:t>
            </a:r>
            <a:endParaRPr sz="900">
              <a:latin typeface="Tahoma"/>
              <a:cs typeface="Tahoma"/>
            </a:endParaRPr>
          </a:p>
          <a:p>
            <a:pPr marL="47625" marR="577850" indent="-35560">
              <a:lnSpc>
                <a:spcPts val="1090"/>
              </a:lnSpc>
              <a:spcBef>
                <a:spcPts val="40"/>
              </a:spcBef>
            </a:pPr>
            <a:r>
              <a:rPr sz="900" spc="-5" dirty="0">
                <a:latin typeface="Tahoma"/>
                <a:cs typeface="Tahoma"/>
              </a:rPr>
              <a:t>Tel. 02-451-0921, </a:t>
            </a:r>
            <a:r>
              <a:rPr sz="900" dirty="0">
                <a:latin typeface="Tahoma"/>
                <a:cs typeface="Tahoma"/>
              </a:rPr>
              <a:t>081-839-3461 </a:t>
            </a:r>
            <a:r>
              <a:rPr sz="900" spc="-2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Fax.02-451-0922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ts val="1045"/>
              </a:lnSpc>
            </a:pPr>
            <a:r>
              <a:rPr sz="900" spc="-5" dirty="0">
                <a:latin typeface="Tahoma"/>
                <a:cs typeface="Tahoma"/>
                <a:hlinkClick r:id="rId2"/>
              </a:rPr>
              <a:t>contact@psinspector.com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Tahoma"/>
                <a:cs typeface="Tahoma"/>
                <a:hlinkClick r:id="rId3"/>
              </a:rPr>
              <a:t>www.psinspector.com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109" y="471931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Ma</a:t>
            </a:r>
            <a:r>
              <a:rPr sz="1000" b="1" spc="-5" dirty="0">
                <a:latin typeface="Tahoma"/>
                <a:cs typeface="Tahoma"/>
              </a:rPr>
              <a:t>na</a:t>
            </a:r>
            <a:r>
              <a:rPr sz="1000" b="1" spc="-10" dirty="0">
                <a:latin typeface="Tahoma"/>
                <a:cs typeface="Tahoma"/>
              </a:rPr>
              <a:t>g</a:t>
            </a:r>
            <a:r>
              <a:rPr sz="1000" b="1" dirty="0">
                <a:latin typeface="Tahoma"/>
                <a:cs typeface="Tahoma"/>
              </a:rPr>
              <a:t>i</a:t>
            </a:r>
            <a:r>
              <a:rPr sz="1000" b="1" spc="-10" dirty="0">
                <a:latin typeface="Tahoma"/>
                <a:cs typeface="Tahoma"/>
              </a:rPr>
              <a:t>n</a:t>
            </a:r>
            <a:r>
              <a:rPr sz="1000" b="1" spc="-5" dirty="0">
                <a:latin typeface="Tahoma"/>
                <a:cs typeface="Tahoma"/>
              </a:rPr>
              <a:t>g</a:t>
            </a:r>
            <a:r>
              <a:rPr sz="1000" b="1" spc="-10" dirty="0">
                <a:latin typeface="Tahoma"/>
                <a:cs typeface="Tahoma"/>
              </a:rPr>
              <a:t> </a:t>
            </a:r>
            <a:r>
              <a:rPr sz="1000" b="1" spc="5" dirty="0">
                <a:latin typeface="Tahoma"/>
                <a:cs typeface="Tahoma"/>
              </a:rPr>
              <a:t>D</a:t>
            </a:r>
            <a:r>
              <a:rPr sz="1000" b="1" spc="-5" dirty="0">
                <a:latin typeface="Tahoma"/>
                <a:cs typeface="Tahoma"/>
              </a:rPr>
              <a:t>ir</a:t>
            </a:r>
            <a:r>
              <a:rPr sz="1000" b="1" spc="-10" dirty="0">
                <a:latin typeface="Tahoma"/>
                <a:cs typeface="Tahoma"/>
              </a:rPr>
              <a:t>e</a:t>
            </a:r>
            <a:r>
              <a:rPr sz="1000" b="1" spc="5" dirty="0">
                <a:latin typeface="Tahoma"/>
                <a:cs typeface="Tahoma"/>
              </a:rPr>
              <a:t>c</a:t>
            </a:r>
            <a:r>
              <a:rPr sz="1000" b="1" spc="-15" dirty="0">
                <a:latin typeface="Tahoma"/>
                <a:cs typeface="Tahoma"/>
              </a:rPr>
              <a:t>t</a:t>
            </a:r>
            <a:r>
              <a:rPr sz="1000" b="1" spc="-10" dirty="0">
                <a:latin typeface="Tahoma"/>
                <a:cs typeface="Tahoma"/>
              </a:rPr>
              <a:t>o</a:t>
            </a:r>
            <a:r>
              <a:rPr sz="1000" b="1" dirty="0">
                <a:latin typeface="Tahoma"/>
                <a:cs typeface="Tahoma"/>
              </a:rPr>
              <a:t>r</a:t>
            </a:r>
            <a:r>
              <a:rPr sz="1000" b="1" spc="-5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Tahoma"/>
                <a:cs typeface="Tahoma"/>
              </a:rPr>
              <a:t>Montre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109" y="930910"/>
            <a:ext cx="1243965" cy="33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Executive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Director: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Tahoma"/>
                <a:cs typeface="Tahoma"/>
              </a:rPr>
              <a:t>Piya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150" y="66674"/>
            <a:ext cx="1714500" cy="4476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6712" y="1524355"/>
            <a:ext cx="6551930" cy="446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990">
              <a:lnSpc>
                <a:spcPct val="115599"/>
              </a:lnSpc>
              <a:spcBef>
                <a:spcPts val="100"/>
              </a:spcBef>
            </a:pPr>
            <a:r>
              <a:rPr sz="1400" spc="-5" dirty="0">
                <a:latin typeface="Cordia New"/>
                <a:cs typeface="Cordia New"/>
              </a:rPr>
              <a:t>D.4.5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Dry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Chemical</a:t>
            </a:r>
            <a:r>
              <a:rPr sz="1400" spc="2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Types.</a:t>
            </a:r>
            <a:r>
              <a:rPr sz="1400" dirty="0">
                <a:latin typeface="Cordia New"/>
                <a:cs typeface="Cordia New"/>
              </a:rPr>
              <a:t> Dry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chemical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 extinguishers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(sodium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bicarbonate,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potassium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bicarbonate,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potassium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bicarbonate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urea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base,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bicarbonate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urea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base,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potassium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chloride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base)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intended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primarily for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use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Band 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Class </a:t>
            </a:r>
            <a:r>
              <a:rPr sz="1400" dirty="0">
                <a:latin typeface="Cordia New"/>
                <a:cs typeface="Cordia New"/>
              </a:rPr>
              <a:t>C </a:t>
            </a:r>
            <a:r>
              <a:rPr sz="1400" spc="-5" dirty="0">
                <a:latin typeface="Cordia New"/>
                <a:cs typeface="Cordia New"/>
              </a:rPr>
              <a:t>fires.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Dry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chemical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(multipurpose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ammonium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phosphate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base)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intended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for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use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A,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Class</a:t>
            </a:r>
            <a:r>
              <a:rPr sz="1400" dirty="0">
                <a:latin typeface="Cordia New"/>
                <a:cs typeface="Cordia New"/>
              </a:rPr>
              <a:t> B, and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Class </a:t>
            </a:r>
            <a:r>
              <a:rPr sz="1400" dirty="0">
                <a:latin typeface="Cordia New"/>
                <a:cs typeface="Cordia New"/>
              </a:rPr>
              <a:t>C </a:t>
            </a:r>
            <a:r>
              <a:rPr sz="1400" spc="-5" dirty="0">
                <a:latin typeface="Cordia New"/>
                <a:cs typeface="Cordia New"/>
              </a:rPr>
              <a:t>fires.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There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two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methods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whereby</a:t>
            </a:r>
            <a:r>
              <a:rPr sz="1400" dirty="0">
                <a:latin typeface="Cordia New"/>
                <a:cs typeface="Cordia New"/>
              </a:rPr>
              <a:t> 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dry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chemical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agent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can</a:t>
            </a:r>
            <a:r>
              <a:rPr sz="1400" spc="-5" dirty="0">
                <a:latin typeface="Cordia New"/>
                <a:cs typeface="Cordia New"/>
              </a:rPr>
              <a:t> be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 extinguisher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shell,</a:t>
            </a:r>
            <a:r>
              <a:rPr sz="1400" spc="-5" dirty="0">
                <a:latin typeface="Cordia New"/>
                <a:cs typeface="Cordia New"/>
              </a:rPr>
              <a:t> depending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basic design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extinguisher.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They </a:t>
            </a:r>
            <a:r>
              <a:rPr sz="1400" spc="-5" dirty="0">
                <a:latin typeface="Cordia New"/>
                <a:cs typeface="Cordia New"/>
              </a:rPr>
              <a:t>are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cartridge/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cylinder-operated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method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stored-pressure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method.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Regardless</a:t>
            </a:r>
            <a:r>
              <a:rPr sz="1400" dirty="0">
                <a:latin typeface="Cordia New"/>
                <a:cs typeface="Cordia New"/>
              </a:rPr>
              <a:t> of </a:t>
            </a:r>
            <a:r>
              <a:rPr sz="1400" spc="-5" dirty="0">
                <a:latin typeface="Cordia New"/>
                <a:cs typeface="Cordia New"/>
              </a:rPr>
              <a:t>tire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design,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method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agent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application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basically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same.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Stored-pressure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are available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capacities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Ib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t0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30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Ib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(0.5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14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kg)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 </a:t>
            </a:r>
            <a:r>
              <a:rPr sz="1400" dirty="0">
                <a:latin typeface="Cordia New"/>
                <a:cs typeface="Cordia New"/>
              </a:rPr>
              <a:t> 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125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250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lb (57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113.5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kg)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for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wheeled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extinguishers. Cartridge/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cylinder-operated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are 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available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capacities </a:t>
            </a:r>
            <a:r>
              <a:rPr sz="1400" spc="-5" dirty="0">
                <a:latin typeface="Cordia New"/>
                <a:cs typeface="Cordia New"/>
              </a:rPr>
              <a:t>from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4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Ib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30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Ib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(1.8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14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kg)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hand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45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Ib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350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Ib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(20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159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kg)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 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wheeled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extinguishers.</a:t>
            </a:r>
            <a:endParaRPr sz="1400" dirty="0">
              <a:latin typeface="Cordia New"/>
              <a:cs typeface="Cordia New"/>
            </a:endParaRPr>
          </a:p>
          <a:p>
            <a:pPr marL="12700" marR="5080" indent="457200">
              <a:lnSpc>
                <a:spcPct val="115500"/>
              </a:lnSpc>
              <a:spcBef>
                <a:spcPts val="5"/>
              </a:spcBef>
            </a:pPr>
            <a:r>
              <a:rPr sz="1400" dirty="0">
                <a:latin typeface="Cordia New"/>
                <a:cs typeface="Cordia New"/>
              </a:rPr>
              <a:t>Dry </a:t>
            </a:r>
            <a:r>
              <a:rPr sz="1400" spc="-5" dirty="0">
                <a:latin typeface="Cordia New"/>
                <a:cs typeface="Cordia New"/>
              </a:rPr>
              <a:t>chemical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are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also </a:t>
            </a:r>
            <a:r>
              <a:rPr sz="1400" spc="-5" dirty="0">
                <a:latin typeface="Cordia New"/>
                <a:cs typeface="Cordia New"/>
              </a:rPr>
              <a:t>available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in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nonrechargeable,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nonrefillable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types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that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contain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agent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 </a:t>
            </a:r>
            <a:r>
              <a:rPr sz="1400" dirty="0">
                <a:latin typeface="Cordia New"/>
                <a:cs typeface="Cordia New"/>
              </a:rPr>
              <a:t> expellant </a:t>
            </a:r>
            <a:r>
              <a:rPr sz="1400" spc="-5" dirty="0">
                <a:latin typeface="Cordia New"/>
                <a:cs typeface="Cordia New"/>
              </a:rPr>
              <a:t>gas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single,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nonreusable,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factory-tilled </a:t>
            </a:r>
            <a:r>
              <a:rPr sz="1400" dirty="0">
                <a:latin typeface="Cordia New"/>
                <a:cs typeface="Cordia New"/>
              </a:rPr>
              <a:t>container.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ft.1ost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dry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chemical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having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ratings</a:t>
            </a:r>
            <a:r>
              <a:rPr sz="1400" dirty="0">
                <a:latin typeface="Cordia New"/>
                <a:cs typeface="Cordia New"/>
              </a:rPr>
              <a:t> of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20-B 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less</a:t>
            </a:r>
            <a:r>
              <a:rPr sz="1400" spc="-5" dirty="0">
                <a:latin typeface="Cordia New"/>
                <a:cs typeface="Cordia New"/>
              </a:rPr>
              <a:t> will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their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contents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8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seconds</a:t>
            </a:r>
            <a:r>
              <a:rPr sz="1400" spc="-5" dirty="0">
                <a:latin typeface="Cordia New"/>
                <a:cs typeface="Cordia New"/>
              </a:rPr>
              <a:t> to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20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seconds.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Fire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with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higher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ratings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could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take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as </a:t>
            </a:r>
            <a:r>
              <a:rPr sz="1400" spc="-5" dirty="0">
                <a:latin typeface="Cordia New"/>
                <a:cs typeface="Cordia New"/>
              </a:rPr>
              <a:t>long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as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30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seconds. Therefore,</a:t>
            </a:r>
            <a:r>
              <a:rPr sz="1400" dirty="0">
                <a:latin typeface="Cordia New"/>
                <a:cs typeface="Cordia New"/>
              </a:rPr>
              <a:t> since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is</a:t>
            </a:r>
            <a:r>
              <a:rPr sz="1400" spc="-5" dirty="0">
                <a:latin typeface="Cordia New"/>
                <a:cs typeface="Cordia New"/>
              </a:rPr>
              <a:t> little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time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experimentation,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it </a:t>
            </a:r>
            <a:r>
              <a:rPr sz="1400" spc="-5" dirty="0">
                <a:latin typeface="Cordia New"/>
                <a:cs typeface="Cordia New"/>
              </a:rPr>
              <a:t>is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important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that </a:t>
            </a:r>
            <a:r>
              <a:rPr sz="1400" spc="-10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operator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be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prepared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endParaRPr sz="1400" dirty="0">
              <a:latin typeface="Cordia New"/>
              <a:cs typeface="Cordia New"/>
            </a:endParaRPr>
          </a:p>
          <a:p>
            <a:pPr marL="12700" marR="52069">
              <a:lnSpc>
                <a:spcPts val="1939"/>
              </a:lnSpc>
              <a:spcBef>
                <a:spcPts val="100"/>
              </a:spcBef>
            </a:pPr>
            <a:r>
              <a:rPr sz="1400" spc="-5" dirty="0">
                <a:latin typeface="Cordia New"/>
                <a:cs typeface="Cordia New"/>
              </a:rPr>
              <a:t>apply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 agent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correctly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outset.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AU </a:t>
            </a:r>
            <a:r>
              <a:rPr sz="1400" spc="-5" dirty="0">
                <a:latin typeface="Cordia New"/>
                <a:cs typeface="Cordia New"/>
              </a:rPr>
              <a:t>dry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chemical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can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carried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and</a:t>
            </a:r>
            <a:r>
              <a:rPr sz="1400" spc="-5" dirty="0">
                <a:latin typeface="Cordia New"/>
                <a:cs typeface="Cordia New"/>
              </a:rPr>
              <a:t> operated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simultaneously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and 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can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discharged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intermittently. </a:t>
            </a:r>
            <a:r>
              <a:rPr sz="1400" dirty="0">
                <a:latin typeface="Cordia New"/>
                <a:cs typeface="Cordia New"/>
              </a:rPr>
              <a:t>The </a:t>
            </a:r>
            <a:r>
              <a:rPr sz="1400" spc="-5" dirty="0">
                <a:latin typeface="Cordia New"/>
                <a:cs typeface="Cordia New"/>
              </a:rPr>
              <a:t>discharge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stream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has</a:t>
            </a:r>
            <a:r>
              <a:rPr sz="1400" dirty="0">
                <a:latin typeface="Cordia New"/>
                <a:cs typeface="Cordia New"/>
              </a:rPr>
              <a:t> 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horizontal </a:t>
            </a:r>
            <a:r>
              <a:rPr sz="1400" spc="-5" dirty="0">
                <a:latin typeface="Cordia New"/>
                <a:cs typeface="Cordia New"/>
              </a:rPr>
              <a:t>range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of5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ft 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30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ft </a:t>
            </a:r>
            <a:r>
              <a:rPr sz="1400" dirty="0">
                <a:latin typeface="Cordia New"/>
                <a:cs typeface="Cordia New"/>
              </a:rPr>
              <a:t>(1.5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m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9.2 </a:t>
            </a:r>
            <a:r>
              <a:rPr sz="1400" spc="-5" dirty="0">
                <a:latin typeface="Cordia New"/>
                <a:cs typeface="Cordia New"/>
              </a:rPr>
              <a:t>m), depending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 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size.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used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outdoor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tires,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maximum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effectiveness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can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achieved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direction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wind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is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back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-10" dirty="0">
                <a:latin typeface="Cordia New"/>
                <a:cs typeface="Cordia New"/>
              </a:rPr>
              <a:t> the</a:t>
            </a:r>
            <a:r>
              <a:rPr sz="1400" dirty="0">
                <a:latin typeface="Cordia New"/>
                <a:cs typeface="Cordia New"/>
              </a:rPr>
              <a:t> operator.</a:t>
            </a:r>
            <a:r>
              <a:rPr sz="1400" spc="-5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[See</a:t>
            </a:r>
            <a:r>
              <a:rPr sz="1400" i="1" spc="-10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Figure</a:t>
            </a:r>
            <a:r>
              <a:rPr sz="1400" i="1" spc="5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D.</a:t>
            </a:r>
            <a:r>
              <a:rPr sz="1400" i="1" spc="-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4.5(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i="1" dirty="0">
                <a:latin typeface="Cordia New"/>
                <a:cs typeface="Cordia New"/>
              </a:rPr>
              <a:t>a) </a:t>
            </a:r>
            <a:r>
              <a:rPr sz="1400" i="1" spc="-5" dirty="0">
                <a:latin typeface="Cordia New"/>
                <a:cs typeface="Cordia New"/>
              </a:rPr>
              <a:t>and</a:t>
            </a:r>
            <a:r>
              <a:rPr sz="1400" i="1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Figure</a:t>
            </a:r>
            <a:r>
              <a:rPr sz="1400" i="1" dirty="0">
                <a:latin typeface="Cordia New"/>
                <a:cs typeface="Cordia New"/>
              </a:rPr>
              <a:t> </a:t>
            </a:r>
            <a:r>
              <a:rPr sz="1400" i="1" spc="-5" dirty="0">
                <a:latin typeface="Cordia New"/>
                <a:cs typeface="Cordia New"/>
              </a:rPr>
              <a:t>D.4.5(b).J</a:t>
            </a:r>
            <a:endParaRPr sz="1400" dirty="0">
              <a:latin typeface="Cordia New"/>
              <a:cs typeface="Cordia Ne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1684" y="6705626"/>
            <a:ext cx="3194556" cy="2669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09AF1A-3D22-4526-AC47-7FCEAF058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dirty="0">
                <a:latin typeface="Browallia New"/>
                <a:cs typeface="Browallia New"/>
              </a:rPr>
              <a:t>7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5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880" y="269240"/>
            <a:ext cx="224472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ahoma"/>
                <a:cs typeface="Tahoma"/>
              </a:rPr>
              <a:t>P.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GRAND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GROUP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LTD.,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PART.</a:t>
            </a:r>
            <a:endParaRPr sz="1200">
              <a:latin typeface="Tahoma"/>
              <a:cs typeface="Tahoma"/>
            </a:endParaRPr>
          </a:p>
          <a:p>
            <a:pPr marL="33655" marR="2286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Tahoma"/>
                <a:cs typeface="Tahoma"/>
              </a:rPr>
              <a:t>2/85 Soi </a:t>
            </a:r>
            <a:r>
              <a:rPr sz="900" spc="-5" dirty="0">
                <a:latin typeface="Tahoma"/>
                <a:cs typeface="Tahoma"/>
              </a:rPr>
              <a:t>Banhkhuntien </a:t>
            </a:r>
            <a:r>
              <a:rPr sz="900" dirty="0">
                <a:latin typeface="Tahoma"/>
                <a:cs typeface="Tahoma"/>
              </a:rPr>
              <a:t>16</a:t>
            </a:r>
            <a:r>
              <a:rPr sz="900" i="1" dirty="0">
                <a:latin typeface="Tahoma"/>
                <a:cs typeface="Tahoma"/>
              </a:rPr>
              <a:t>, </a:t>
            </a:r>
            <a:r>
              <a:rPr sz="900" spc="-5" dirty="0">
                <a:latin typeface="Tahoma"/>
                <a:cs typeface="Tahoma"/>
              </a:rPr>
              <a:t>Samaedum</a:t>
            </a:r>
            <a:r>
              <a:rPr sz="900" i="1" spc="-5" dirty="0">
                <a:latin typeface="Tahoma"/>
                <a:cs typeface="Tahoma"/>
              </a:rPr>
              <a:t>, </a:t>
            </a:r>
            <a:r>
              <a:rPr sz="900" i="1" spc="-27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Bangkhuntien</a:t>
            </a:r>
            <a:r>
              <a:rPr sz="900" i="1" spc="-5" dirty="0">
                <a:latin typeface="Tahoma"/>
                <a:cs typeface="Tahoma"/>
              </a:rPr>
              <a:t>,</a:t>
            </a:r>
            <a:r>
              <a:rPr sz="900" i="1" spc="-1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Bangkok</a:t>
            </a:r>
            <a:endParaRPr sz="900">
              <a:latin typeface="Tahoma"/>
              <a:cs typeface="Tahoma"/>
            </a:endParaRPr>
          </a:p>
          <a:p>
            <a:pPr marL="47625" marR="577850" indent="-35560">
              <a:lnSpc>
                <a:spcPts val="1090"/>
              </a:lnSpc>
              <a:spcBef>
                <a:spcPts val="40"/>
              </a:spcBef>
            </a:pPr>
            <a:r>
              <a:rPr sz="900" spc="-5" dirty="0">
                <a:latin typeface="Tahoma"/>
                <a:cs typeface="Tahoma"/>
              </a:rPr>
              <a:t>Tel. 02-451-0921, </a:t>
            </a:r>
            <a:r>
              <a:rPr sz="900" dirty="0">
                <a:latin typeface="Tahoma"/>
                <a:cs typeface="Tahoma"/>
              </a:rPr>
              <a:t>081-839-3461 </a:t>
            </a:r>
            <a:r>
              <a:rPr sz="900" spc="-2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Fax.02-451-0922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ts val="1045"/>
              </a:lnSpc>
            </a:pPr>
            <a:r>
              <a:rPr sz="900" spc="-5" dirty="0">
                <a:latin typeface="Tahoma"/>
                <a:cs typeface="Tahoma"/>
                <a:hlinkClick r:id="rId2"/>
              </a:rPr>
              <a:t>contact@psinspector.com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Tahoma"/>
                <a:cs typeface="Tahoma"/>
                <a:hlinkClick r:id="rId3"/>
              </a:rPr>
              <a:t>www.psinspector.com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109" y="471931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Ma</a:t>
            </a:r>
            <a:r>
              <a:rPr sz="1000" b="1" spc="-5" dirty="0">
                <a:latin typeface="Tahoma"/>
                <a:cs typeface="Tahoma"/>
              </a:rPr>
              <a:t>na</a:t>
            </a:r>
            <a:r>
              <a:rPr sz="1000" b="1" spc="-10" dirty="0">
                <a:latin typeface="Tahoma"/>
                <a:cs typeface="Tahoma"/>
              </a:rPr>
              <a:t>g</a:t>
            </a:r>
            <a:r>
              <a:rPr sz="1000" b="1" dirty="0">
                <a:latin typeface="Tahoma"/>
                <a:cs typeface="Tahoma"/>
              </a:rPr>
              <a:t>i</a:t>
            </a:r>
            <a:r>
              <a:rPr sz="1000" b="1" spc="-10" dirty="0">
                <a:latin typeface="Tahoma"/>
                <a:cs typeface="Tahoma"/>
              </a:rPr>
              <a:t>n</a:t>
            </a:r>
            <a:r>
              <a:rPr sz="1000" b="1" spc="-5" dirty="0">
                <a:latin typeface="Tahoma"/>
                <a:cs typeface="Tahoma"/>
              </a:rPr>
              <a:t>g</a:t>
            </a:r>
            <a:r>
              <a:rPr sz="1000" b="1" spc="-10" dirty="0">
                <a:latin typeface="Tahoma"/>
                <a:cs typeface="Tahoma"/>
              </a:rPr>
              <a:t> </a:t>
            </a:r>
            <a:r>
              <a:rPr sz="1000" b="1" spc="5" dirty="0">
                <a:latin typeface="Tahoma"/>
                <a:cs typeface="Tahoma"/>
              </a:rPr>
              <a:t>D</a:t>
            </a:r>
            <a:r>
              <a:rPr sz="1000" b="1" spc="-5" dirty="0">
                <a:latin typeface="Tahoma"/>
                <a:cs typeface="Tahoma"/>
              </a:rPr>
              <a:t>ir</a:t>
            </a:r>
            <a:r>
              <a:rPr sz="1000" b="1" spc="-10" dirty="0">
                <a:latin typeface="Tahoma"/>
                <a:cs typeface="Tahoma"/>
              </a:rPr>
              <a:t>e</a:t>
            </a:r>
            <a:r>
              <a:rPr sz="1000" b="1" spc="5" dirty="0">
                <a:latin typeface="Tahoma"/>
                <a:cs typeface="Tahoma"/>
              </a:rPr>
              <a:t>c</a:t>
            </a:r>
            <a:r>
              <a:rPr sz="1000" b="1" spc="-15" dirty="0">
                <a:latin typeface="Tahoma"/>
                <a:cs typeface="Tahoma"/>
              </a:rPr>
              <a:t>t</a:t>
            </a:r>
            <a:r>
              <a:rPr sz="1000" b="1" spc="-10" dirty="0">
                <a:latin typeface="Tahoma"/>
                <a:cs typeface="Tahoma"/>
              </a:rPr>
              <a:t>o</a:t>
            </a:r>
            <a:r>
              <a:rPr sz="1000" b="1" dirty="0">
                <a:latin typeface="Tahoma"/>
                <a:cs typeface="Tahoma"/>
              </a:rPr>
              <a:t>r</a:t>
            </a:r>
            <a:r>
              <a:rPr sz="1000" b="1" spc="-5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Tahoma"/>
                <a:cs typeface="Tahoma"/>
              </a:rPr>
              <a:t>Montre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109" y="930910"/>
            <a:ext cx="1243965" cy="33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Executive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Director: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Tahoma"/>
                <a:cs typeface="Tahoma"/>
              </a:rPr>
              <a:t>Piya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150" y="66674"/>
            <a:ext cx="1714500" cy="4476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6712" y="1357630"/>
            <a:ext cx="6413500" cy="210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rdia New"/>
                <a:cs typeface="Cordia New"/>
              </a:rPr>
              <a:t>Chapter</a:t>
            </a:r>
            <a:r>
              <a:rPr sz="2000" b="1" spc="-20" dirty="0">
                <a:latin typeface="Cordia New"/>
                <a:cs typeface="Cordia New"/>
              </a:rPr>
              <a:t> </a:t>
            </a:r>
            <a:r>
              <a:rPr sz="2000" b="1" dirty="0">
                <a:latin typeface="Cordia New"/>
                <a:cs typeface="Cordia New"/>
              </a:rPr>
              <a:t>6</a:t>
            </a:r>
            <a:r>
              <a:rPr sz="2000" b="1" spc="-15" dirty="0">
                <a:latin typeface="Cordia New"/>
                <a:cs typeface="Cordia New"/>
              </a:rPr>
              <a:t> </a:t>
            </a:r>
            <a:r>
              <a:rPr sz="2000" b="1" spc="-5" dirty="0">
                <a:latin typeface="Cordia New"/>
                <a:cs typeface="Cordia New"/>
              </a:rPr>
              <a:t>Inspection,</a:t>
            </a:r>
            <a:r>
              <a:rPr sz="2000" b="1" spc="-15" dirty="0">
                <a:latin typeface="Cordia New"/>
                <a:cs typeface="Cordia New"/>
              </a:rPr>
              <a:t> </a:t>
            </a:r>
            <a:r>
              <a:rPr sz="2000" b="1" dirty="0">
                <a:latin typeface="Cordia New"/>
                <a:cs typeface="Cordia New"/>
              </a:rPr>
              <a:t>Maintenance,</a:t>
            </a:r>
            <a:r>
              <a:rPr sz="2000" b="1" spc="-20" dirty="0">
                <a:latin typeface="Cordia New"/>
                <a:cs typeface="Cordia New"/>
              </a:rPr>
              <a:t> </a:t>
            </a:r>
            <a:r>
              <a:rPr sz="2000" b="1" dirty="0">
                <a:latin typeface="Cordia New"/>
                <a:cs typeface="Cordia New"/>
              </a:rPr>
              <a:t>and</a:t>
            </a:r>
            <a:r>
              <a:rPr sz="2000" b="1" spc="-5" dirty="0">
                <a:latin typeface="Cordia New"/>
                <a:cs typeface="Cordia New"/>
              </a:rPr>
              <a:t> Recharging</a:t>
            </a:r>
            <a:endParaRPr sz="2000" dirty="0">
              <a:latin typeface="Cordia New"/>
              <a:cs typeface="Cordia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Cordia New"/>
              <a:cs typeface="Cordia New"/>
            </a:endParaRPr>
          </a:p>
          <a:p>
            <a:pPr marL="215265" lvl="1" indent="-203200">
              <a:lnSpc>
                <a:spcPct val="100000"/>
              </a:lnSpc>
              <a:buAutoNum type="arabicPeriod" startAt="2"/>
              <a:tabLst>
                <a:tab pos="215900" algn="l"/>
              </a:tabLst>
            </a:pPr>
            <a:r>
              <a:rPr sz="1400" b="1" spc="-5" dirty="0">
                <a:latin typeface="Cordia New"/>
                <a:cs typeface="Cordia New"/>
              </a:rPr>
              <a:t>Inspection.</a:t>
            </a:r>
            <a:endParaRPr sz="1400" dirty="0">
              <a:latin typeface="Cordia New"/>
              <a:cs typeface="Cordia New"/>
            </a:endParaRPr>
          </a:p>
          <a:p>
            <a:pPr marL="305435" lvl="2" indent="-293370">
              <a:lnSpc>
                <a:spcPct val="100000"/>
              </a:lnSpc>
              <a:spcBef>
                <a:spcPts val="170"/>
              </a:spcBef>
              <a:buAutoNum type="arabicPeriod"/>
              <a:tabLst>
                <a:tab pos="306070" algn="l"/>
              </a:tabLst>
            </a:pPr>
            <a:r>
              <a:rPr sz="1400" dirty="0">
                <a:latin typeface="Cordia New"/>
                <a:cs typeface="Cordia New"/>
              </a:rPr>
              <a:t>* </a:t>
            </a:r>
            <a:r>
              <a:rPr sz="1400" spc="-5" dirty="0">
                <a:latin typeface="Cordia New"/>
                <a:cs typeface="Cordia New"/>
              </a:rPr>
              <a:t>Frequency.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Fire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dirty="0">
                <a:latin typeface="Cordia New"/>
                <a:cs typeface="Cordia New"/>
              </a:rPr>
              <a:t> shall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inspected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when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initially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placed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service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thereafter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at</a:t>
            </a:r>
            <a:r>
              <a:rPr sz="1400" spc="-5" dirty="0">
                <a:latin typeface="Cordia New"/>
                <a:cs typeface="Cordia New"/>
              </a:rPr>
              <a:t> approximately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30-</a:t>
            </a:r>
          </a:p>
          <a:p>
            <a:pPr marL="12700" marR="97155">
              <a:lnSpc>
                <a:spcPct val="114999"/>
              </a:lnSpc>
              <a:spcBef>
                <a:spcPts val="10"/>
              </a:spcBef>
            </a:pPr>
            <a:r>
              <a:rPr sz="1400" spc="-5" dirty="0">
                <a:latin typeface="Cordia New"/>
                <a:cs typeface="Cordia New"/>
              </a:rPr>
              <a:t>day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intervals.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Fire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shall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inspected.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Manually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or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by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electronic</a:t>
            </a:r>
            <a:r>
              <a:rPr sz="1400" spc="2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monitoring. </a:t>
            </a:r>
            <a:r>
              <a:rPr sz="1400" dirty="0">
                <a:latin typeface="Cordia New"/>
                <a:cs typeface="Cordia New"/>
              </a:rPr>
              <a:t>at </a:t>
            </a:r>
            <a:r>
              <a:rPr sz="1400" spc="-5" dirty="0">
                <a:latin typeface="Cordia New"/>
                <a:cs typeface="Cordia New"/>
              </a:rPr>
              <a:t>more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frequent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intervals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when </a:t>
            </a:r>
            <a:r>
              <a:rPr sz="1400" spc="-24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circumstances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require.</a:t>
            </a:r>
            <a:endParaRPr sz="1400" dirty="0">
              <a:latin typeface="Cordia New"/>
              <a:cs typeface="Cordia New"/>
            </a:endParaRPr>
          </a:p>
          <a:p>
            <a:pPr marL="273050" lvl="2" indent="-260985">
              <a:lnSpc>
                <a:spcPct val="100000"/>
              </a:lnSpc>
              <a:spcBef>
                <a:spcPts val="265"/>
              </a:spcBef>
              <a:buAutoNum type="arabicPeriod" startAt="2"/>
              <a:tabLst>
                <a:tab pos="273685" algn="l"/>
              </a:tabLst>
            </a:pPr>
            <a:r>
              <a:rPr sz="1400" dirty="0">
                <a:latin typeface="Cordia New"/>
                <a:cs typeface="Cordia New"/>
              </a:rPr>
              <a:t>*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Procedures.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Periodic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inspection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tire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extinguishers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shall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include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a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check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least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following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items:</a:t>
            </a:r>
            <a:endParaRPr sz="1400" dirty="0">
              <a:latin typeface="Cordia New"/>
              <a:cs typeface="Cordia New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Cordia New"/>
                <a:cs typeface="Cordia New"/>
              </a:rPr>
              <a:t>(1) Location</a:t>
            </a:r>
            <a:r>
              <a:rPr sz="1400" dirty="0">
                <a:latin typeface="Cordia New"/>
                <a:cs typeface="Cordia New"/>
              </a:rPr>
              <a:t> in</a:t>
            </a:r>
            <a:r>
              <a:rPr sz="1400" spc="-5" dirty="0">
                <a:latin typeface="Cordia New"/>
                <a:cs typeface="Cordia New"/>
              </a:rPr>
              <a:t> designated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place</a:t>
            </a:r>
            <a:endParaRPr sz="1400" dirty="0">
              <a:latin typeface="Cordia New"/>
              <a:cs typeface="Cordia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712" y="6677025"/>
            <a:ext cx="20783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rdia New"/>
                <a:cs typeface="Cordia New"/>
              </a:rPr>
              <a:t>(2)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No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obstruction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to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access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visibility</a:t>
            </a:r>
            <a:endParaRPr sz="1400">
              <a:latin typeface="Cordia New"/>
              <a:cs typeface="Cordia New"/>
            </a:endParaRPr>
          </a:p>
        </p:txBody>
      </p:sp>
      <p:pic>
        <p:nvPicPr>
          <p:cNvPr id="14" name="object 14"/>
          <p:cNvPicPr/>
          <p:nvPr/>
        </p:nvPicPr>
        <p:blipFill rotWithShape="1">
          <a:blip r:embed="rId5" cstate="print"/>
          <a:srcRect l="13618" t="30617" r="4797" b="3345"/>
          <a:stretch/>
        </p:blipFill>
        <p:spPr>
          <a:xfrm>
            <a:off x="685801" y="7016403"/>
            <a:ext cx="3334166" cy="252412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1BF74702-FECB-3CFC-61B7-4BABE49461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3"/>
          <a:stretch/>
        </p:blipFill>
        <p:spPr>
          <a:xfrm>
            <a:off x="685800" y="3831143"/>
            <a:ext cx="3334167" cy="252412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EFD6681D-50EB-E93E-AE64-99CD056BC7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50" y="3851622"/>
            <a:ext cx="3334166" cy="2503645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1161F7F6-8D2D-8322-E040-F4BA9EAA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50" y="7016403"/>
            <a:ext cx="3334166" cy="25241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120EF5-A4C2-4663-B566-3D5BFB592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dirty="0">
                <a:latin typeface="Browallia New"/>
                <a:cs typeface="Browallia New"/>
              </a:rPr>
              <a:t>8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5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880" y="269240"/>
            <a:ext cx="224472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ahoma"/>
                <a:cs typeface="Tahoma"/>
              </a:rPr>
              <a:t>P.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GRAND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GROUP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LTD.,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PART.</a:t>
            </a:r>
            <a:endParaRPr sz="1200">
              <a:latin typeface="Tahoma"/>
              <a:cs typeface="Tahoma"/>
            </a:endParaRPr>
          </a:p>
          <a:p>
            <a:pPr marL="33655" marR="2286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Tahoma"/>
                <a:cs typeface="Tahoma"/>
              </a:rPr>
              <a:t>2/85 Soi </a:t>
            </a:r>
            <a:r>
              <a:rPr sz="900" spc="-5" dirty="0">
                <a:latin typeface="Tahoma"/>
                <a:cs typeface="Tahoma"/>
              </a:rPr>
              <a:t>Banhkhuntien </a:t>
            </a:r>
            <a:r>
              <a:rPr sz="900" dirty="0">
                <a:latin typeface="Tahoma"/>
                <a:cs typeface="Tahoma"/>
              </a:rPr>
              <a:t>16</a:t>
            </a:r>
            <a:r>
              <a:rPr sz="900" i="1" dirty="0">
                <a:latin typeface="Tahoma"/>
                <a:cs typeface="Tahoma"/>
              </a:rPr>
              <a:t>, </a:t>
            </a:r>
            <a:r>
              <a:rPr sz="900" spc="-5" dirty="0">
                <a:latin typeface="Tahoma"/>
                <a:cs typeface="Tahoma"/>
              </a:rPr>
              <a:t>Samaedum</a:t>
            </a:r>
            <a:r>
              <a:rPr sz="900" i="1" spc="-5" dirty="0">
                <a:latin typeface="Tahoma"/>
                <a:cs typeface="Tahoma"/>
              </a:rPr>
              <a:t>, </a:t>
            </a:r>
            <a:r>
              <a:rPr sz="900" i="1" spc="-27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Bangkhuntien</a:t>
            </a:r>
            <a:r>
              <a:rPr sz="900" i="1" spc="-5" dirty="0">
                <a:latin typeface="Tahoma"/>
                <a:cs typeface="Tahoma"/>
              </a:rPr>
              <a:t>,</a:t>
            </a:r>
            <a:r>
              <a:rPr sz="900" i="1" spc="-1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Bangkok</a:t>
            </a:r>
            <a:endParaRPr sz="900">
              <a:latin typeface="Tahoma"/>
              <a:cs typeface="Tahoma"/>
            </a:endParaRPr>
          </a:p>
          <a:p>
            <a:pPr marL="47625" marR="577850" indent="-35560">
              <a:lnSpc>
                <a:spcPts val="1090"/>
              </a:lnSpc>
              <a:spcBef>
                <a:spcPts val="40"/>
              </a:spcBef>
            </a:pPr>
            <a:r>
              <a:rPr sz="900" spc="-5" dirty="0">
                <a:latin typeface="Tahoma"/>
                <a:cs typeface="Tahoma"/>
              </a:rPr>
              <a:t>Tel. 02-451-0921, </a:t>
            </a:r>
            <a:r>
              <a:rPr sz="900" dirty="0">
                <a:latin typeface="Tahoma"/>
                <a:cs typeface="Tahoma"/>
              </a:rPr>
              <a:t>081-839-3461 </a:t>
            </a:r>
            <a:r>
              <a:rPr sz="900" spc="-2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Fax.02-451-0922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ts val="1045"/>
              </a:lnSpc>
            </a:pPr>
            <a:r>
              <a:rPr sz="900" spc="-5" dirty="0">
                <a:latin typeface="Tahoma"/>
                <a:cs typeface="Tahoma"/>
                <a:hlinkClick r:id="rId2"/>
              </a:rPr>
              <a:t>contact@psinspector.com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Tahoma"/>
                <a:cs typeface="Tahoma"/>
                <a:hlinkClick r:id="rId3"/>
              </a:rPr>
              <a:t>www.psinspector.com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109" y="471931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Ma</a:t>
            </a:r>
            <a:r>
              <a:rPr sz="1000" b="1" spc="-5" dirty="0">
                <a:latin typeface="Tahoma"/>
                <a:cs typeface="Tahoma"/>
              </a:rPr>
              <a:t>na</a:t>
            </a:r>
            <a:r>
              <a:rPr sz="1000" b="1" spc="-10" dirty="0">
                <a:latin typeface="Tahoma"/>
                <a:cs typeface="Tahoma"/>
              </a:rPr>
              <a:t>g</a:t>
            </a:r>
            <a:r>
              <a:rPr sz="1000" b="1" dirty="0">
                <a:latin typeface="Tahoma"/>
                <a:cs typeface="Tahoma"/>
              </a:rPr>
              <a:t>i</a:t>
            </a:r>
            <a:r>
              <a:rPr sz="1000" b="1" spc="-10" dirty="0">
                <a:latin typeface="Tahoma"/>
                <a:cs typeface="Tahoma"/>
              </a:rPr>
              <a:t>n</a:t>
            </a:r>
            <a:r>
              <a:rPr sz="1000" b="1" spc="-5" dirty="0">
                <a:latin typeface="Tahoma"/>
                <a:cs typeface="Tahoma"/>
              </a:rPr>
              <a:t>g</a:t>
            </a:r>
            <a:r>
              <a:rPr sz="1000" b="1" spc="-10" dirty="0">
                <a:latin typeface="Tahoma"/>
                <a:cs typeface="Tahoma"/>
              </a:rPr>
              <a:t> </a:t>
            </a:r>
            <a:r>
              <a:rPr sz="1000" b="1" spc="5" dirty="0">
                <a:latin typeface="Tahoma"/>
                <a:cs typeface="Tahoma"/>
              </a:rPr>
              <a:t>D</a:t>
            </a:r>
            <a:r>
              <a:rPr sz="1000" b="1" spc="-5" dirty="0">
                <a:latin typeface="Tahoma"/>
                <a:cs typeface="Tahoma"/>
              </a:rPr>
              <a:t>ir</a:t>
            </a:r>
            <a:r>
              <a:rPr sz="1000" b="1" spc="-10" dirty="0">
                <a:latin typeface="Tahoma"/>
                <a:cs typeface="Tahoma"/>
              </a:rPr>
              <a:t>e</a:t>
            </a:r>
            <a:r>
              <a:rPr sz="1000" b="1" spc="5" dirty="0">
                <a:latin typeface="Tahoma"/>
                <a:cs typeface="Tahoma"/>
              </a:rPr>
              <a:t>c</a:t>
            </a:r>
            <a:r>
              <a:rPr sz="1000" b="1" spc="-15" dirty="0">
                <a:latin typeface="Tahoma"/>
                <a:cs typeface="Tahoma"/>
              </a:rPr>
              <a:t>t</a:t>
            </a:r>
            <a:r>
              <a:rPr sz="1000" b="1" spc="-10" dirty="0">
                <a:latin typeface="Tahoma"/>
                <a:cs typeface="Tahoma"/>
              </a:rPr>
              <a:t>o</a:t>
            </a:r>
            <a:r>
              <a:rPr sz="1000" b="1" dirty="0">
                <a:latin typeface="Tahoma"/>
                <a:cs typeface="Tahoma"/>
              </a:rPr>
              <a:t>r</a:t>
            </a:r>
            <a:r>
              <a:rPr sz="1000" b="1" spc="-5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Tahoma"/>
                <a:cs typeface="Tahoma"/>
              </a:rPr>
              <a:t>Montre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109" y="930910"/>
            <a:ext cx="1243965" cy="33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Executive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Director: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Tahoma"/>
                <a:cs typeface="Tahoma"/>
              </a:rPr>
              <a:t>Piya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150" y="66674"/>
            <a:ext cx="1714500" cy="4476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6712" y="1628901"/>
            <a:ext cx="3526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rdia New"/>
                <a:cs typeface="Cordia New"/>
              </a:rPr>
              <a:t>(3)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Operating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instructions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nameplate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legible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facing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outward</a:t>
            </a:r>
            <a:endParaRPr sz="1400">
              <a:latin typeface="Cordia New"/>
              <a:cs typeface="Cordia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712" y="5573648"/>
            <a:ext cx="3180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rdia New"/>
                <a:cs typeface="Cordia New"/>
              </a:rPr>
              <a:t>(4)*Safety </a:t>
            </a:r>
            <a:r>
              <a:rPr sz="1400" dirty="0">
                <a:latin typeface="Cordia New"/>
                <a:cs typeface="Cordia New"/>
              </a:rPr>
              <a:t>seals </a:t>
            </a:r>
            <a:r>
              <a:rPr sz="1400" spc="-5" dirty="0">
                <a:latin typeface="Cordia New"/>
                <a:cs typeface="Cordia New"/>
              </a:rPr>
              <a:t>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tamper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indicators</a:t>
            </a:r>
            <a:r>
              <a:rPr sz="1400" dirty="0">
                <a:latin typeface="Cordia New"/>
                <a:cs typeface="Cordia New"/>
              </a:rPr>
              <a:t> not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broken</a:t>
            </a:r>
            <a:r>
              <a:rPr sz="1400" dirty="0">
                <a:latin typeface="Cordia New"/>
                <a:cs typeface="Cordia New"/>
              </a:rPr>
              <a:t> or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missing</a:t>
            </a:r>
            <a:endParaRPr sz="1400">
              <a:latin typeface="Cordia New"/>
              <a:cs typeface="Cordia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409" y="5972809"/>
            <a:ext cx="3362325" cy="2524125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84AB5E4-66FB-9D3C-7B2D-74F3956EA4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0" y="1981199"/>
            <a:ext cx="3421570" cy="2603501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3B4908D-0DEF-95F8-A795-C0F70EF536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986182"/>
            <a:ext cx="3077209" cy="24971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FABDD1-E97F-4893-BE13-43F15589D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12" y="9783571"/>
            <a:ext cx="1080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Browallia New"/>
                <a:cs typeface="Browallia New"/>
              </a:rPr>
              <a:t>Inspection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(Year</a:t>
            </a:r>
            <a:r>
              <a:rPr sz="1200" b="1" spc="-25" dirty="0">
                <a:latin typeface="Browallia New"/>
                <a:cs typeface="Browallia New"/>
              </a:rPr>
              <a:t> </a:t>
            </a:r>
            <a:r>
              <a:rPr sz="1200" b="1" spc="-5" dirty="0">
                <a:latin typeface="Browallia New"/>
                <a:cs typeface="Browallia New"/>
              </a:rPr>
              <a:t>202</a:t>
            </a:r>
            <a:r>
              <a:rPr lang="en-US" sz="1200" b="1" spc="-5" dirty="0">
                <a:latin typeface="Browallia New"/>
                <a:cs typeface="Browallia New"/>
              </a:rPr>
              <a:t>3</a:t>
            </a:r>
            <a:r>
              <a:rPr sz="1200" b="1" spc="-5" dirty="0">
                <a:latin typeface="Browallia New"/>
                <a:cs typeface="Browallia New"/>
              </a:rPr>
              <a:t>)</a:t>
            </a:r>
            <a:endParaRPr sz="1200" dirty="0">
              <a:latin typeface="Browallia New"/>
              <a:cs typeface="Browallia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5184" y="9803383"/>
            <a:ext cx="655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7" baseline="6944" dirty="0">
                <a:latin typeface="Browallia New"/>
                <a:cs typeface="Browallia New"/>
              </a:rPr>
              <a:t>Page</a:t>
            </a:r>
            <a:r>
              <a:rPr sz="1800" b="1" spc="-44" baseline="6944" dirty="0">
                <a:latin typeface="Browallia New"/>
                <a:cs typeface="Browallia New"/>
              </a:rPr>
              <a:t> </a:t>
            </a:r>
            <a:r>
              <a:rPr sz="1200" dirty="0">
                <a:latin typeface="Browallia New"/>
                <a:cs typeface="Browallia New"/>
              </a:rPr>
              <a:t>9</a:t>
            </a:r>
            <a:r>
              <a:rPr sz="1200" spc="-30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of</a:t>
            </a:r>
            <a:r>
              <a:rPr sz="1200" spc="-15" dirty="0">
                <a:latin typeface="Browallia New"/>
                <a:cs typeface="Browallia New"/>
              </a:rPr>
              <a:t> </a:t>
            </a:r>
            <a:r>
              <a:rPr sz="1200" spc="-5" dirty="0">
                <a:latin typeface="Browallia New"/>
                <a:cs typeface="Browallia New"/>
              </a:rPr>
              <a:t>10</a:t>
            </a:r>
            <a:endParaRPr sz="1200">
              <a:latin typeface="Browallia New"/>
              <a:cs typeface="Browallia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709" y="9791065"/>
            <a:ext cx="6447790" cy="0"/>
          </a:xfrm>
          <a:custGeom>
            <a:avLst/>
            <a:gdLst/>
            <a:ahLst/>
            <a:cxnLst/>
            <a:rect l="l" t="t" r="r" b="b"/>
            <a:pathLst>
              <a:path w="6447790">
                <a:moveTo>
                  <a:pt x="0" y="0"/>
                </a:moveTo>
                <a:lnTo>
                  <a:pt x="644779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6880" y="269240"/>
            <a:ext cx="224472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ahoma"/>
                <a:cs typeface="Tahoma"/>
              </a:rPr>
              <a:t>P.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GRAND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GROUP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LTD.,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PART.</a:t>
            </a:r>
            <a:endParaRPr sz="1200">
              <a:latin typeface="Tahoma"/>
              <a:cs typeface="Tahoma"/>
            </a:endParaRPr>
          </a:p>
          <a:p>
            <a:pPr marL="33655" marR="2286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Tahoma"/>
                <a:cs typeface="Tahoma"/>
              </a:rPr>
              <a:t>2/85 Soi </a:t>
            </a:r>
            <a:r>
              <a:rPr sz="900" spc="-5" dirty="0">
                <a:latin typeface="Tahoma"/>
                <a:cs typeface="Tahoma"/>
              </a:rPr>
              <a:t>Banhkhuntien </a:t>
            </a:r>
            <a:r>
              <a:rPr sz="900" dirty="0">
                <a:latin typeface="Tahoma"/>
                <a:cs typeface="Tahoma"/>
              </a:rPr>
              <a:t>16</a:t>
            </a:r>
            <a:r>
              <a:rPr sz="900" i="1" dirty="0">
                <a:latin typeface="Tahoma"/>
                <a:cs typeface="Tahoma"/>
              </a:rPr>
              <a:t>, </a:t>
            </a:r>
            <a:r>
              <a:rPr sz="900" spc="-5" dirty="0">
                <a:latin typeface="Tahoma"/>
                <a:cs typeface="Tahoma"/>
              </a:rPr>
              <a:t>Samaedum</a:t>
            </a:r>
            <a:r>
              <a:rPr sz="900" i="1" spc="-5" dirty="0">
                <a:latin typeface="Tahoma"/>
                <a:cs typeface="Tahoma"/>
              </a:rPr>
              <a:t>, </a:t>
            </a:r>
            <a:r>
              <a:rPr sz="900" i="1" spc="-27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Bangkhuntien</a:t>
            </a:r>
            <a:r>
              <a:rPr sz="900" i="1" spc="-5" dirty="0">
                <a:latin typeface="Tahoma"/>
                <a:cs typeface="Tahoma"/>
              </a:rPr>
              <a:t>,</a:t>
            </a:r>
            <a:r>
              <a:rPr sz="900" i="1" spc="-1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Bangkok</a:t>
            </a:r>
            <a:endParaRPr sz="900">
              <a:latin typeface="Tahoma"/>
              <a:cs typeface="Tahoma"/>
            </a:endParaRPr>
          </a:p>
          <a:p>
            <a:pPr marL="47625" marR="577850" indent="-35560">
              <a:lnSpc>
                <a:spcPts val="1090"/>
              </a:lnSpc>
              <a:spcBef>
                <a:spcPts val="40"/>
              </a:spcBef>
            </a:pPr>
            <a:r>
              <a:rPr sz="900" spc="-5" dirty="0">
                <a:latin typeface="Tahoma"/>
                <a:cs typeface="Tahoma"/>
              </a:rPr>
              <a:t>Tel. 02-451-0921, </a:t>
            </a:r>
            <a:r>
              <a:rPr sz="900" dirty="0">
                <a:latin typeface="Tahoma"/>
                <a:cs typeface="Tahoma"/>
              </a:rPr>
              <a:t>081-839-3461 </a:t>
            </a:r>
            <a:r>
              <a:rPr sz="900" spc="-2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Fax.02-451-0922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ts val="1045"/>
              </a:lnSpc>
            </a:pPr>
            <a:r>
              <a:rPr sz="900" spc="-5" dirty="0">
                <a:latin typeface="Tahoma"/>
                <a:cs typeface="Tahoma"/>
                <a:hlinkClick r:id="rId2"/>
              </a:rPr>
              <a:t>contact@psinspector.com</a:t>
            </a:r>
            <a:endParaRPr sz="9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Tahoma"/>
                <a:cs typeface="Tahoma"/>
                <a:hlinkClick r:id="rId3"/>
              </a:rPr>
              <a:t>www.psinspector.com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225" y="1358899"/>
            <a:ext cx="6941184" cy="63500"/>
            <a:chOff x="403225" y="1358899"/>
            <a:chExt cx="6941184" cy="63500"/>
          </a:xfrm>
        </p:grpSpPr>
        <p:sp>
          <p:nvSpPr>
            <p:cNvPr id="7" name="object 7"/>
            <p:cNvSpPr/>
            <p:nvPr/>
          </p:nvSpPr>
          <p:spPr>
            <a:xfrm>
              <a:off x="422275" y="1419224"/>
              <a:ext cx="6922134" cy="0"/>
            </a:xfrm>
            <a:custGeom>
              <a:avLst/>
              <a:gdLst/>
              <a:ahLst/>
              <a:cxnLst/>
              <a:rect l="l" t="t" r="r" b="b"/>
              <a:pathLst>
                <a:path w="6922134">
                  <a:moveTo>
                    <a:pt x="0" y="0"/>
                  </a:moveTo>
                  <a:lnTo>
                    <a:pt x="692213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3225" y="1371599"/>
              <a:ext cx="6941184" cy="0"/>
            </a:xfrm>
            <a:custGeom>
              <a:avLst/>
              <a:gdLst/>
              <a:ahLst/>
              <a:cxnLst/>
              <a:rect l="l" t="t" r="r" b="b"/>
              <a:pathLst>
                <a:path w="6941184">
                  <a:moveTo>
                    <a:pt x="0" y="0"/>
                  </a:moveTo>
                  <a:lnTo>
                    <a:pt x="69411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109" y="471931"/>
            <a:ext cx="1261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ahoma"/>
                <a:cs typeface="Tahoma"/>
              </a:rPr>
              <a:t>Ma</a:t>
            </a:r>
            <a:r>
              <a:rPr sz="1000" b="1" spc="-5" dirty="0">
                <a:latin typeface="Tahoma"/>
                <a:cs typeface="Tahoma"/>
              </a:rPr>
              <a:t>na</a:t>
            </a:r>
            <a:r>
              <a:rPr sz="1000" b="1" spc="-10" dirty="0">
                <a:latin typeface="Tahoma"/>
                <a:cs typeface="Tahoma"/>
              </a:rPr>
              <a:t>g</a:t>
            </a:r>
            <a:r>
              <a:rPr sz="1000" b="1" dirty="0">
                <a:latin typeface="Tahoma"/>
                <a:cs typeface="Tahoma"/>
              </a:rPr>
              <a:t>i</a:t>
            </a:r>
            <a:r>
              <a:rPr sz="1000" b="1" spc="-10" dirty="0">
                <a:latin typeface="Tahoma"/>
                <a:cs typeface="Tahoma"/>
              </a:rPr>
              <a:t>n</a:t>
            </a:r>
            <a:r>
              <a:rPr sz="1000" b="1" spc="-5" dirty="0">
                <a:latin typeface="Tahoma"/>
                <a:cs typeface="Tahoma"/>
              </a:rPr>
              <a:t>g</a:t>
            </a:r>
            <a:r>
              <a:rPr sz="1000" b="1" spc="-10" dirty="0">
                <a:latin typeface="Tahoma"/>
                <a:cs typeface="Tahoma"/>
              </a:rPr>
              <a:t> </a:t>
            </a:r>
            <a:r>
              <a:rPr sz="1000" b="1" spc="5" dirty="0">
                <a:latin typeface="Tahoma"/>
                <a:cs typeface="Tahoma"/>
              </a:rPr>
              <a:t>D</a:t>
            </a:r>
            <a:r>
              <a:rPr sz="1000" b="1" spc="-5" dirty="0">
                <a:latin typeface="Tahoma"/>
                <a:cs typeface="Tahoma"/>
              </a:rPr>
              <a:t>ir</a:t>
            </a:r>
            <a:r>
              <a:rPr sz="1000" b="1" spc="-10" dirty="0">
                <a:latin typeface="Tahoma"/>
                <a:cs typeface="Tahoma"/>
              </a:rPr>
              <a:t>e</a:t>
            </a:r>
            <a:r>
              <a:rPr sz="1000" b="1" spc="5" dirty="0">
                <a:latin typeface="Tahoma"/>
                <a:cs typeface="Tahoma"/>
              </a:rPr>
              <a:t>c</a:t>
            </a:r>
            <a:r>
              <a:rPr sz="1000" b="1" spc="-15" dirty="0">
                <a:latin typeface="Tahoma"/>
                <a:cs typeface="Tahoma"/>
              </a:rPr>
              <a:t>t</a:t>
            </a:r>
            <a:r>
              <a:rPr sz="1000" b="1" spc="-10" dirty="0">
                <a:latin typeface="Tahoma"/>
                <a:cs typeface="Tahoma"/>
              </a:rPr>
              <a:t>o</a:t>
            </a:r>
            <a:r>
              <a:rPr sz="1000" b="1" dirty="0">
                <a:latin typeface="Tahoma"/>
                <a:cs typeface="Tahoma"/>
              </a:rPr>
              <a:t>r</a:t>
            </a:r>
            <a:r>
              <a:rPr sz="1000" b="1" spc="-5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Tahoma"/>
                <a:cs typeface="Tahoma"/>
              </a:rPr>
              <a:t>Montre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109" y="930910"/>
            <a:ext cx="1243965" cy="33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ahoma"/>
                <a:cs typeface="Tahoma"/>
              </a:rPr>
              <a:t>Executive</a:t>
            </a:r>
            <a:r>
              <a:rPr sz="1000" b="1" spc="-50" dirty="0">
                <a:latin typeface="Tahoma"/>
                <a:cs typeface="Tahoma"/>
              </a:rPr>
              <a:t> </a:t>
            </a:r>
            <a:r>
              <a:rPr sz="1000" b="1" spc="-5" dirty="0">
                <a:latin typeface="Tahoma"/>
                <a:cs typeface="Tahoma"/>
              </a:rPr>
              <a:t>Director: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Tahoma"/>
                <a:cs typeface="Tahoma"/>
              </a:rPr>
              <a:t>Piya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Sawangpanich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8150" y="66674"/>
            <a:ext cx="1714500" cy="4476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6712" y="1628901"/>
            <a:ext cx="441198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 indent="-175895">
              <a:lnSpc>
                <a:spcPct val="100000"/>
              </a:lnSpc>
              <a:spcBef>
                <a:spcPts val="100"/>
              </a:spcBef>
              <a:buAutoNum type="arabicParenBoth" startAt="5"/>
              <a:tabLst>
                <a:tab pos="188595" algn="l"/>
              </a:tabLst>
            </a:pPr>
            <a:r>
              <a:rPr sz="1400" dirty="0">
                <a:latin typeface="Cordia New"/>
                <a:cs typeface="Cordia New"/>
              </a:rPr>
              <a:t>Fullness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determined by</a:t>
            </a:r>
            <a:r>
              <a:rPr sz="1400" spc="-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weighing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or</a:t>
            </a:r>
            <a:r>
              <a:rPr sz="1400" spc="-5" dirty="0">
                <a:latin typeface="Cordia New"/>
                <a:cs typeface="Cordia New"/>
              </a:rPr>
              <a:t> "hefting"</a:t>
            </a:r>
            <a:endParaRPr sz="1400">
              <a:latin typeface="Cordia New"/>
              <a:cs typeface="Cordia New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Cordia New"/>
              <a:buAutoNum type="arabicParenBoth" startAt="5"/>
            </a:pPr>
            <a:endParaRPr sz="1550">
              <a:latin typeface="Cordia New"/>
              <a:cs typeface="Cordia New"/>
            </a:endParaRPr>
          </a:p>
          <a:p>
            <a:pPr marL="187960" indent="-175895">
              <a:lnSpc>
                <a:spcPct val="100000"/>
              </a:lnSpc>
              <a:buAutoNum type="arabicParenBoth" startAt="5"/>
              <a:tabLst>
                <a:tab pos="188595" algn="l"/>
              </a:tabLst>
            </a:pPr>
            <a:r>
              <a:rPr sz="1400" spc="-5" dirty="0">
                <a:latin typeface="Cordia New"/>
                <a:cs typeface="Cordia New"/>
              </a:rPr>
              <a:t>Examination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for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obvious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physical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damage, </a:t>
            </a:r>
            <a:r>
              <a:rPr sz="1400" dirty="0">
                <a:latin typeface="Cordia New"/>
                <a:cs typeface="Cordia New"/>
              </a:rPr>
              <a:t>corrosion,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leakage, </a:t>
            </a:r>
            <a:r>
              <a:rPr sz="1400" spc="-5" dirty="0">
                <a:latin typeface="Cordia New"/>
                <a:cs typeface="Cordia New"/>
              </a:rPr>
              <a:t>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clogged</a:t>
            </a:r>
            <a:r>
              <a:rPr sz="1400" spc="1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nozzle</a:t>
            </a:r>
            <a:endParaRPr sz="1400">
              <a:latin typeface="Cordia New"/>
              <a:cs typeface="Cordia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Cordia New"/>
              <a:buAutoNum type="arabicParenBoth" startAt="5"/>
            </a:pPr>
            <a:endParaRPr sz="1550">
              <a:latin typeface="Cordia New"/>
              <a:cs typeface="Cordia New"/>
            </a:endParaRPr>
          </a:p>
          <a:p>
            <a:pPr marL="187960" indent="-175895">
              <a:lnSpc>
                <a:spcPct val="100000"/>
              </a:lnSpc>
              <a:buAutoNum type="arabicParenBoth" startAt="5"/>
              <a:tabLst>
                <a:tab pos="188595" algn="l"/>
              </a:tabLst>
            </a:pPr>
            <a:r>
              <a:rPr sz="1400" spc="-5" dirty="0">
                <a:latin typeface="Cordia New"/>
                <a:cs typeface="Cordia New"/>
              </a:rPr>
              <a:t>Pressure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gauge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reading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indicator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in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the</a:t>
            </a:r>
            <a:r>
              <a:rPr sz="1400" spc="-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operable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range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10" dirty="0">
                <a:latin typeface="Cordia New"/>
                <a:cs typeface="Cordia New"/>
              </a:rPr>
              <a:t>or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position</a:t>
            </a:r>
            <a:endParaRPr sz="1400">
              <a:latin typeface="Cordia New"/>
              <a:cs typeface="Cordia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6712" y="6312788"/>
            <a:ext cx="44443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rdia New"/>
                <a:cs typeface="Cordia New"/>
              </a:rPr>
              <a:t>(8)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Condition</a:t>
            </a:r>
            <a:r>
              <a:rPr sz="1400" spc="10" dirty="0">
                <a:latin typeface="Cordia New"/>
                <a:cs typeface="Cordia New"/>
              </a:rPr>
              <a:t> </a:t>
            </a:r>
            <a:r>
              <a:rPr sz="1400" dirty="0">
                <a:latin typeface="Cordia New"/>
                <a:cs typeface="Cordia New"/>
              </a:rPr>
              <a:t>of</a:t>
            </a:r>
            <a:r>
              <a:rPr sz="1400" spc="-5" dirty="0">
                <a:latin typeface="Cordia New"/>
                <a:cs typeface="Cordia New"/>
              </a:rPr>
              <a:t> tires, </a:t>
            </a:r>
            <a:r>
              <a:rPr sz="1400" dirty="0">
                <a:latin typeface="Cordia New"/>
                <a:cs typeface="Cordia New"/>
              </a:rPr>
              <a:t>wheels, carriage,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hose. and</a:t>
            </a:r>
            <a:r>
              <a:rPr sz="1400" spc="5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nozzle </a:t>
            </a:r>
            <a:r>
              <a:rPr sz="1400" dirty="0">
                <a:latin typeface="Cordia New"/>
                <a:cs typeface="Cordia New"/>
              </a:rPr>
              <a:t>checked</a:t>
            </a:r>
            <a:r>
              <a:rPr sz="1400" spc="-5" dirty="0">
                <a:latin typeface="Cordia New"/>
                <a:cs typeface="Cordia New"/>
              </a:rPr>
              <a:t> (for</a:t>
            </a:r>
            <a:r>
              <a:rPr sz="1400" dirty="0">
                <a:latin typeface="Cordia New"/>
                <a:cs typeface="Cordia New"/>
              </a:rPr>
              <a:t> </a:t>
            </a:r>
            <a:r>
              <a:rPr sz="1400" spc="-5" dirty="0">
                <a:latin typeface="Cordia New"/>
                <a:cs typeface="Cordia New"/>
              </a:rPr>
              <a:t>wheeled </a:t>
            </a:r>
            <a:r>
              <a:rPr sz="1400" dirty="0">
                <a:latin typeface="Cordia New"/>
                <a:cs typeface="Cordia New"/>
              </a:rPr>
              <a:t>units)</a:t>
            </a:r>
            <a:endParaRPr sz="1400">
              <a:latin typeface="Cordia New"/>
              <a:cs typeface="Cordia New"/>
            </a:endParaRP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BDC066B0-B87A-3EDA-80A5-BA3E676C43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" r="8187"/>
          <a:stretch/>
        </p:blipFill>
        <p:spPr>
          <a:xfrm rot="5400000">
            <a:off x="5674374" y="2463610"/>
            <a:ext cx="3242162" cy="407530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9DBC5DE2-B572-4281-4D0E-1211AEEA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2" t="-2129" r="8872" b="-1"/>
          <a:stretch/>
        </p:blipFill>
        <p:spPr>
          <a:xfrm rot="5400000">
            <a:off x="1103767" y="2411868"/>
            <a:ext cx="3242161" cy="4151503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81EC7221-C56F-94C4-A9F2-A82AB25CFE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2" y="6786805"/>
            <a:ext cx="4075303" cy="2674695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3EC6EBCC-7EBF-6FC1-A22C-8823ADF42D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2" y="6756271"/>
            <a:ext cx="4092407" cy="2705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A5A989-D7E8-4BC7-A31C-9BED0E8F6A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0"/>
            <a:ext cx="6941184" cy="13412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</TotalTime>
  <Words>4357</Words>
  <Application>Microsoft Office PowerPoint</Application>
  <PresentationFormat>Custom</PresentationFormat>
  <Paragraphs>1290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MS UI Gothic</vt:lpstr>
      <vt:lpstr>Angsana New</vt:lpstr>
      <vt:lpstr>Arial</vt:lpstr>
      <vt:lpstr>Browallia New</vt:lpstr>
      <vt:lpstr>Calibri</vt:lpstr>
      <vt:lpstr>Cordia New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</dc:creator>
  <cp:lastModifiedBy>Got JiBana</cp:lastModifiedBy>
  <cp:revision>34</cp:revision>
  <dcterms:created xsi:type="dcterms:W3CDTF">2023-04-15T02:53:46Z</dcterms:created>
  <dcterms:modified xsi:type="dcterms:W3CDTF">2024-01-08T07:53:56Z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2021-05-29T00:00:00Z</vt:filetime>
  </property>
  <property fmtid="{D5CDD505-2E9C-101B-9397-08002B2CF9AE}" pid="3" name="Creator">
    <vt:lpwstr>Adobe Acrobat Pro 10.0.0</vt:lpwstr>
  </property>
  <property fmtid="{D5CDD505-2E9C-101B-9397-08002B2CF9AE}" pid="4" name="LastSaved">
    <vt:filetime>2023-04-15T00:00:00Z</vt:filetime>
  </property>
</Properties>
</file>